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25"/>
  </p:notesMasterIdLst>
  <p:sldIdLst>
    <p:sldId id="256" r:id="rId2"/>
    <p:sldId id="257" r:id="rId3"/>
    <p:sldId id="258" r:id="rId4"/>
    <p:sldId id="259" r:id="rId5"/>
    <p:sldId id="265" r:id="rId6"/>
    <p:sldId id="260" r:id="rId7"/>
    <p:sldId id="267" r:id="rId8"/>
    <p:sldId id="261" r:id="rId9"/>
    <p:sldId id="262" r:id="rId10"/>
    <p:sldId id="263" r:id="rId11"/>
    <p:sldId id="264" r:id="rId12"/>
    <p:sldId id="277" r:id="rId13"/>
    <p:sldId id="278" r:id="rId14"/>
    <p:sldId id="279" r:id="rId15"/>
    <p:sldId id="280" r:id="rId16"/>
    <p:sldId id="266" r:id="rId17"/>
    <p:sldId id="268" r:id="rId18"/>
    <p:sldId id="269" r:id="rId19"/>
    <p:sldId id="275" r:id="rId20"/>
    <p:sldId id="270" r:id="rId21"/>
    <p:sldId id="271" r:id="rId22"/>
    <p:sldId id="273" r:id="rId23"/>
    <p:sldId id="274" r:id="rId24"/>
  </p:sldIdLst>
  <p:sldSz cx="12192000" cy="6858000"/>
  <p:notesSz cx="6858000" cy="9144000"/>
  <p:embeddedFontLst>
    <p:embeddedFont>
      <p:font typeface="Calibri" panose="020F0502020204030204" pitchFamily="34" charset="0"/>
      <p:regular r:id="rId26"/>
      <p:bold r:id="rId27"/>
      <p:italic r:id="rId28"/>
      <p:boldItalic r:id="rId29"/>
    </p:embeddedFont>
    <p:embeddedFont>
      <p:font typeface="Century Gothic" panose="020B0502020202020204" pitchFamily="34" charset="0"/>
      <p:regular r:id="rId30"/>
      <p:bold r:id="rId31"/>
      <p:italic r:id="rId32"/>
      <p:boldItalic r:id="rId33"/>
    </p:embeddedFont>
    <p:embeddedFont>
      <p:font typeface="Consolas" panose="020B0609020204030204" pitchFamily="49" charset="0"/>
      <p:regular r:id="rId34"/>
      <p:bold r:id="rId35"/>
      <p:italic r:id="rId36"/>
      <p:boldItalic r:id="rId37"/>
    </p:embeddedFont>
    <p:embeddedFont>
      <p:font typeface="Corbel" panose="020B0503020204020204" pitchFamily="34" charset="0"/>
      <p:regular r:id="rId38"/>
      <p:bold r:id="rId39"/>
      <p:italic r:id="rId40"/>
      <p:boldItalic r:id="rId4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527"/>
    <p:restoredTop sz="94666"/>
  </p:normalViewPr>
  <p:slideViewPr>
    <p:cSldViewPr snapToGrid="0">
      <p:cViewPr varScale="1">
        <p:scale>
          <a:sx n="77" d="100"/>
          <a:sy n="77" d="100"/>
        </p:scale>
        <p:origin x="102" y="185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9" Type="http://schemas.openxmlformats.org/officeDocument/2006/relationships/font" Target="fonts/font14.fntdata"/><Relationship Id="rId21" Type="http://schemas.openxmlformats.org/officeDocument/2006/relationships/slide" Target="slides/slide20.xml"/><Relationship Id="rId34" Type="http://schemas.openxmlformats.org/officeDocument/2006/relationships/font" Target="fonts/font9.fntdata"/><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7.fntdata"/><Relationship Id="rId37" Type="http://schemas.openxmlformats.org/officeDocument/2006/relationships/font" Target="fonts/font12.fntdata"/><Relationship Id="rId40" Type="http://schemas.openxmlformats.org/officeDocument/2006/relationships/font" Target="fonts/font15.fntdata"/><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font" Target="fonts/font1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font" Target="fonts/font8.fntdata"/><Relationship Id="rId38" Type="http://schemas.openxmlformats.org/officeDocument/2006/relationships/font" Target="fonts/font13.fntdata"/><Relationship Id="rId20" Type="http://schemas.openxmlformats.org/officeDocument/2006/relationships/slide" Target="slides/slide19.xml"/><Relationship Id="rId41" Type="http://schemas.openxmlformats.org/officeDocument/2006/relationships/font" Target="fonts/font1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IN"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2" name="Google Shape;62;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3" name="Google Shape;63;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IN"/>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8" name="Google Shape;168;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9" name="Google Shape;169;p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IN"/>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5" name="Google Shape;185;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5" name="Google Shape;185;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238949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5" name="Google Shape;185;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166770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5" name="Google Shape;185;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249780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5" name="Google Shape;185;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828748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7" name="Google Shape;217;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1" name="Google Shape;251;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p1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6" name="Google Shape;266;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p1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5" name="Google Shape;285;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1" name="Google Shape;71;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p1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02" name="Google Shape;302;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p1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5" name="Google Shape;335;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0" name="Google Shape;350;p1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1" name="Google Shape;351;p1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IN"/>
              <a:t>23</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6" name="Google Shape;86;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1" name="Google Shape;101;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2" name="Google Shape;102;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IN"/>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1" name="Google Shape;201;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7" name="Google Shape;117;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8" name="Google Shape;118;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IN"/>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4" name="Google Shape;234;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5" name="Google Shape;235;p1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IN"/>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4" name="Google Shape;134;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5" name="Google Shape;135;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IN"/>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1" name="Google Shape;151;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3"/>
        <p:cNvGrpSpPr/>
        <p:nvPr/>
      </p:nvGrpSpPr>
      <p:grpSpPr>
        <a:xfrm>
          <a:off x="0" y="0"/>
          <a:ext cx="0" cy="0"/>
          <a:chOff x="0" y="0"/>
          <a:chExt cx="0" cy="0"/>
        </a:xfrm>
      </p:grpSpPr>
      <p:sp>
        <p:nvSpPr>
          <p:cNvPr id="14" name="Google Shape;14;p2"/>
          <p:cNvSpPr txBox="1">
            <a:spLocks noGrp="1"/>
          </p:cNvSpPr>
          <p:nvPr>
            <p:ph type="ctrTitle"/>
          </p:nvPr>
        </p:nvSpPr>
        <p:spPr>
          <a:xfrm>
            <a:off x="415611" y="992767"/>
            <a:ext cx="11360700" cy="2736900"/>
          </a:xfrm>
          <a:prstGeom prst="rect">
            <a:avLst/>
          </a:prstGeom>
        </p:spPr>
        <p:txBody>
          <a:bodyPr spcFirstLastPara="1" wrap="square" lIns="121900" tIns="121900" rIns="121900" bIns="121900" anchor="b" anchorCtr="0">
            <a:normAutofit/>
          </a:bodyPr>
          <a:lstStyle>
            <a:lvl1pPr lvl="0" algn="ctr">
              <a:spcBef>
                <a:spcPts val="0"/>
              </a:spcBef>
              <a:spcAft>
                <a:spcPts val="0"/>
              </a:spcAft>
              <a:buSzPts val="6900"/>
              <a:buNone/>
              <a:defRPr sz="6900"/>
            </a:lvl1pPr>
            <a:lvl2pPr lvl="1" algn="ctr">
              <a:spcBef>
                <a:spcPts val="0"/>
              </a:spcBef>
              <a:spcAft>
                <a:spcPts val="0"/>
              </a:spcAft>
              <a:buSzPts val="6900"/>
              <a:buNone/>
              <a:defRPr sz="6900"/>
            </a:lvl2pPr>
            <a:lvl3pPr lvl="2" algn="ctr">
              <a:spcBef>
                <a:spcPts val="0"/>
              </a:spcBef>
              <a:spcAft>
                <a:spcPts val="0"/>
              </a:spcAft>
              <a:buSzPts val="6900"/>
              <a:buNone/>
              <a:defRPr sz="6900"/>
            </a:lvl3pPr>
            <a:lvl4pPr lvl="3" algn="ctr">
              <a:spcBef>
                <a:spcPts val="0"/>
              </a:spcBef>
              <a:spcAft>
                <a:spcPts val="0"/>
              </a:spcAft>
              <a:buSzPts val="6900"/>
              <a:buNone/>
              <a:defRPr sz="6900"/>
            </a:lvl4pPr>
            <a:lvl5pPr lvl="4" algn="ctr">
              <a:spcBef>
                <a:spcPts val="0"/>
              </a:spcBef>
              <a:spcAft>
                <a:spcPts val="0"/>
              </a:spcAft>
              <a:buSzPts val="6900"/>
              <a:buNone/>
              <a:defRPr sz="6900"/>
            </a:lvl5pPr>
            <a:lvl6pPr lvl="5" algn="ctr">
              <a:spcBef>
                <a:spcPts val="0"/>
              </a:spcBef>
              <a:spcAft>
                <a:spcPts val="0"/>
              </a:spcAft>
              <a:buSzPts val="6900"/>
              <a:buNone/>
              <a:defRPr sz="6900"/>
            </a:lvl6pPr>
            <a:lvl7pPr lvl="6" algn="ctr">
              <a:spcBef>
                <a:spcPts val="0"/>
              </a:spcBef>
              <a:spcAft>
                <a:spcPts val="0"/>
              </a:spcAft>
              <a:buSzPts val="6900"/>
              <a:buNone/>
              <a:defRPr sz="6900"/>
            </a:lvl7pPr>
            <a:lvl8pPr lvl="7" algn="ctr">
              <a:spcBef>
                <a:spcPts val="0"/>
              </a:spcBef>
              <a:spcAft>
                <a:spcPts val="0"/>
              </a:spcAft>
              <a:buSzPts val="6900"/>
              <a:buNone/>
              <a:defRPr sz="6900"/>
            </a:lvl8pPr>
            <a:lvl9pPr lvl="8" algn="ctr">
              <a:spcBef>
                <a:spcPts val="0"/>
              </a:spcBef>
              <a:spcAft>
                <a:spcPts val="0"/>
              </a:spcAft>
              <a:buSzPts val="6900"/>
              <a:buNone/>
              <a:defRPr sz="6900"/>
            </a:lvl9pPr>
          </a:lstStyle>
          <a:p>
            <a:endParaRPr/>
          </a:p>
        </p:txBody>
      </p:sp>
      <p:sp>
        <p:nvSpPr>
          <p:cNvPr id="15" name="Google Shape;15;p2"/>
          <p:cNvSpPr txBox="1">
            <a:spLocks noGrp="1"/>
          </p:cNvSpPr>
          <p:nvPr>
            <p:ph type="subTitle" idx="1"/>
          </p:nvPr>
        </p:nvSpPr>
        <p:spPr>
          <a:xfrm>
            <a:off x="415600" y="3778833"/>
            <a:ext cx="11360700" cy="1056900"/>
          </a:xfrm>
          <a:prstGeom prst="rect">
            <a:avLst/>
          </a:prstGeom>
        </p:spPr>
        <p:txBody>
          <a:bodyPr spcFirstLastPara="1" wrap="square" lIns="121900" tIns="121900" rIns="121900" bIns="121900" anchor="t" anchorCtr="0">
            <a:normAutofit/>
          </a:bodyPr>
          <a:lstStyle>
            <a:lvl1pPr lvl="0" algn="ctr">
              <a:lnSpc>
                <a:spcPct val="100000"/>
              </a:lnSpc>
              <a:spcBef>
                <a:spcPts val="0"/>
              </a:spcBef>
              <a:spcAft>
                <a:spcPts val="0"/>
              </a:spcAft>
              <a:buSzPts val="3700"/>
              <a:buNone/>
              <a:defRPr sz="3700"/>
            </a:lvl1pPr>
            <a:lvl2pPr lvl="1" algn="ctr">
              <a:lnSpc>
                <a:spcPct val="100000"/>
              </a:lnSpc>
              <a:spcBef>
                <a:spcPts val="0"/>
              </a:spcBef>
              <a:spcAft>
                <a:spcPts val="0"/>
              </a:spcAft>
              <a:buSzPts val="3700"/>
              <a:buNone/>
              <a:defRPr sz="3700"/>
            </a:lvl2pPr>
            <a:lvl3pPr lvl="2" algn="ctr">
              <a:lnSpc>
                <a:spcPct val="100000"/>
              </a:lnSpc>
              <a:spcBef>
                <a:spcPts val="0"/>
              </a:spcBef>
              <a:spcAft>
                <a:spcPts val="0"/>
              </a:spcAft>
              <a:buSzPts val="3700"/>
              <a:buNone/>
              <a:defRPr sz="3700"/>
            </a:lvl3pPr>
            <a:lvl4pPr lvl="3" algn="ctr">
              <a:lnSpc>
                <a:spcPct val="100000"/>
              </a:lnSpc>
              <a:spcBef>
                <a:spcPts val="0"/>
              </a:spcBef>
              <a:spcAft>
                <a:spcPts val="0"/>
              </a:spcAft>
              <a:buSzPts val="3700"/>
              <a:buNone/>
              <a:defRPr sz="3700"/>
            </a:lvl4pPr>
            <a:lvl5pPr lvl="4" algn="ctr">
              <a:lnSpc>
                <a:spcPct val="100000"/>
              </a:lnSpc>
              <a:spcBef>
                <a:spcPts val="0"/>
              </a:spcBef>
              <a:spcAft>
                <a:spcPts val="0"/>
              </a:spcAft>
              <a:buSzPts val="3700"/>
              <a:buNone/>
              <a:defRPr sz="3700"/>
            </a:lvl5pPr>
            <a:lvl6pPr lvl="5" algn="ctr">
              <a:lnSpc>
                <a:spcPct val="100000"/>
              </a:lnSpc>
              <a:spcBef>
                <a:spcPts val="0"/>
              </a:spcBef>
              <a:spcAft>
                <a:spcPts val="0"/>
              </a:spcAft>
              <a:buSzPts val="3700"/>
              <a:buNone/>
              <a:defRPr sz="3700"/>
            </a:lvl6pPr>
            <a:lvl7pPr lvl="6" algn="ctr">
              <a:lnSpc>
                <a:spcPct val="100000"/>
              </a:lnSpc>
              <a:spcBef>
                <a:spcPts val="0"/>
              </a:spcBef>
              <a:spcAft>
                <a:spcPts val="0"/>
              </a:spcAft>
              <a:buSzPts val="3700"/>
              <a:buNone/>
              <a:defRPr sz="3700"/>
            </a:lvl7pPr>
            <a:lvl8pPr lvl="7" algn="ctr">
              <a:lnSpc>
                <a:spcPct val="100000"/>
              </a:lnSpc>
              <a:spcBef>
                <a:spcPts val="0"/>
              </a:spcBef>
              <a:spcAft>
                <a:spcPts val="0"/>
              </a:spcAft>
              <a:buSzPts val="3700"/>
              <a:buNone/>
              <a:defRPr sz="3700"/>
            </a:lvl8pPr>
            <a:lvl9pPr lvl="8" algn="ctr">
              <a:lnSpc>
                <a:spcPct val="100000"/>
              </a:lnSpc>
              <a:spcBef>
                <a:spcPts val="0"/>
              </a:spcBef>
              <a:spcAft>
                <a:spcPts val="0"/>
              </a:spcAft>
              <a:buSzPts val="3700"/>
              <a:buNone/>
              <a:defRPr sz="3700"/>
            </a:lvl9pPr>
          </a:lstStyle>
          <a:p>
            <a:endParaRPr/>
          </a:p>
        </p:txBody>
      </p:sp>
      <p:sp>
        <p:nvSpPr>
          <p:cNvPr id="16" name="Google Shape;16;p2"/>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8"/>
        <p:cNvGrpSpPr/>
        <p:nvPr/>
      </p:nvGrpSpPr>
      <p:grpSpPr>
        <a:xfrm>
          <a:off x="0" y="0"/>
          <a:ext cx="0" cy="0"/>
          <a:chOff x="0" y="0"/>
          <a:chExt cx="0" cy="0"/>
        </a:xfrm>
      </p:grpSpPr>
      <p:sp>
        <p:nvSpPr>
          <p:cNvPr id="49" name="Google Shape;49;p11"/>
          <p:cNvSpPr txBox="1">
            <a:spLocks noGrp="1"/>
          </p:cNvSpPr>
          <p:nvPr>
            <p:ph type="title" hasCustomPrompt="1"/>
          </p:nvPr>
        </p:nvSpPr>
        <p:spPr>
          <a:xfrm>
            <a:off x="415600" y="1474833"/>
            <a:ext cx="11360700" cy="2618100"/>
          </a:xfrm>
          <a:prstGeom prst="rect">
            <a:avLst/>
          </a:prstGeom>
        </p:spPr>
        <p:txBody>
          <a:bodyPr spcFirstLastPara="1" wrap="square" lIns="121900" tIns="121900" rIns="121900" bIns="121900" anchor="b" anchorCtr="0">
            <a:normAutofit/>
          </a:bodyPr>
          <a:lstStyle>
            <a:lvl1pPr lvl="0" algn="ctr">
              <a:spcBef>
                <a:spcPts val="0"/>
              </a:spcBef>
              <a:spcAft>
                <a:spcPts val="0"/>
              </a:spcAft>
              <a:buSzPts val="16000"/>
              <a:buNone/>
              <a:defRPr sz="16000"/>
            </a:lvl1pPr>
            <a:lvl2pPr lvl="1" algn="ctr">
              <a:spcBef>
                <a:spcPts val="0"/>
              </a:spcBef>
              <a:spcAft>
                <a:spcPts val="0"/>
              </a:spcAft>
              <a:buSzPts val="16000"/>
              <a:buNone/>
              <a:defRPr sz="16000"/>
            </a:lvl2pPr>
            <a:lvl3pPr lvl="2" algn="ctr">
              <a:spcBef>
                <a:spcPts val="0"/>
              </a:spcBef>
              <a:spcAft>
                <a:spcPts val="0"/>
              </a:spcAft>
              <a:buSzPts val="16000"/>
              <a:buNone/>
              <a:defRPr sz="16000"/>
            </a:lvl3pPr>
            <a:lvl4pPr lvl="3" algn="ctr">
              <a:spcBef>
                <a:spcPts val="0"/>
              </a:spcBef>
              <a:spcAft>
                <a:spcPts val="0"/>
              </a:spcAft>
              <a:buSzPts val="16000"/>
              <a:buNone/>
              <a:defRPr sz="16000"/>
            </a:lvl4pPr>
            <a:lvl5pPr lvl="4" algn="ctr">
              <a:spcBef>
                <a:spcPts val="0"/>
              </a:spcBef>
              <a:spcAft>
                <a:spcPts val="0"/>
              </a:spcAft>
              <a:buSzPts val="16000"/>
              <a:buNone/>
              <a:defRPr sz="16000"/>
            </a:lvl5pPr>
            <a:lvl6pPr lvl="5" algn="ctr">
              <a:spcBef>
                <a:spcPts val="0"/>
              </a:spcBef>
              <a:spcAft>
                <a:spcPts val="0"/>
              </a:spcAft>
              <a:buSzPts val="16000"/>
              <a:buNone/>
              <a:defRPr sz="16000"/>
            </a:lvl6pPr>
            <a:lvl7pPr lvl="6" algn="ctr">
              <a:spcBef>
                <a:spcPts val="0"/>
              </a:spcBef>
              <a:spcAft>
                <a:spcPts val="0"/>
              </a:spcAft>
              <a:buSzPts val="16000"/>
              <a:buNone/>
              <a:defRPr sz="16000"/>
            </a:lvl7pPr>
            <a:lvl8pPr lvl="7" algn="ctr">
              <a:spcBef>
                <a:spcPts val="0"/>
              </a:spcBef>
              <a:spcAft>
                <a:spcPts val="0"/>
              </a:spcAft>
              <a:buSzPts val="16000"/>
              <a:buNone/>
              <a:defRPr sz="16000"/>
            </a:lvl8pPr>
            <a:lvl9pPr lvl="8" algn="ctr">
              <a:spcBef>
                <a:spcPts val="0"/>
              </a:spcBef>
              <a:spcAft>
                <a:spcPts val="0"/>
              </a:spcAft>
              <a:buSzPts val="16000"/>
              <a:buNone/>
              <a:defRPr sz="16000"/>
            </a:lvl9pPr>
          </a:lstStyle>
          <a:p>
            <a:r>
              <a:t>xx%</a:t>
            </a:r>
          </a:p>
        </p:txBody>
      </p:sp>
      <p:sp>
        <p:nvSpPr>
          <p:cNvPr id="50" name="Google Shape;50;p11"/>
          <p:cNvSpPr txBox="1">
            <a:spLocks noGrp="1"/>
          </p:cNvSpPr>
          <p:nvPr>
            <p:ph type="body" idx="1"/>
          </p:nvPr>
        </p:nvSpPr>
        <p:spPr>
          <a:xfrm>
            <a:off x="415600" y="4202967"/>
            <a:ext cx="11360700" cy="1734300"/>
          </a:xfrm>
          <a:prstGeom prst="rect">
            <a:avLst/>
          </a:prstGeom>
        </p:spPr>
        <p:txBody>
          <a:bodyPr spcFirstLastPara="1" wrap="square" lIns="121900" tIns="121900" rIns="121900" bIns="121900" anchor="t" anchorCtr="0">
            <a:normAutofit/>
          </a:bodyPr>
          <a:lstStyle>
            <a:lvl1pPr marL="457200" lvl="0" indent="-381000" algn="ctr">
              <a:spcBef>
                <a:spcPts val="0"/>
              </a:spcBef>
              <a:spcAft>
                <a:spcPts val="0"/>
              </a:spcAft>
              <a:buSzPts val="2400"/>
              <a:buChar char="●"/>
              <a:defRPr/>
            </a:lvl1pPr>
            <a:lvl2pPr marL="914400" lvl="1" indent="-349250" algn="ctr">
              <a:spcBef>
                <a:spcPts val="0"/>
              </a:spcBef>
              <a:spcAft>
                <a:spcPts val="0"/>
              </a:spcAft>
              <a:buSzPts val="1900"/>
              <a:buChar char="○"/>
              <a:defRPr/>
            </a:lvl2pPr>
            <a:lvl3pPr marL="1371600" lvl="2" indent="-349250" algn="ctr">
              <a:spcBef>
                <a:spcPts val="0"/>
              </a:spcBef>
              <a:spcAft>
                <a:spcPts val="0"/>
              </a:spcAft>
              <a:buSzPts val="1900"/>
              <a:buChar char="■"/>
              <a:defRPr/>
            </a:lvl3pPr>
            <a:lvl4pPr marL="1828800" lvl="3" indent="-349250" algn="ctr">
              <a:spcBef>
                <a:spcPts val="0"/>
              </a:spcBef>
              <a:spcAft>
                <a:spcPts val="0"/>
              </a:spcAft>
              <a:buSzPts val="1900"/>
              <a:buChar char="●"/>
              <a:defRPr/>
            </a:lvl4pPr>
            <a:lvl5pPr marL="2286000" lvl="4" indent="-349250" algn="ctr">
              <a:spcBef>
                <a:spcPts val="0"/>
              </a:spcBef>
              <a:spcAft>
                <a:spcPts val="0"/>
              </a:spcAft>
              <a:buSzPts val="1900"/>
              <a:buChar char="○"/>
              <a:defRPr/>
            </a:lvl5pPr>
            <a:lvl6pPr marL="2743200" lvl="5" indent="-349250" algn="ctr">
              <a:spcBef>
                <a:spcPts val="0"/>
              </a:spcBef>
              <a:spcAft>
                <a:spcPts val="0"/>
              </a:spcAft>
              <a:buSzPts val="1900"/>
              <a:buChar char="■"/>
              <a:defRPr/>
            </a:lvl6pPr>
            <a:lvl7pPr marL="3200400" lvl="6" indent="-349250" algn="ctr">
              <a:spcBef>
                <a:spcPts val="0"/>
              </a:spcBef>
              <a:spcAft>
                <a:spcPts val="0"/>
              </a:spcAft>
              <a:buSzPts val="1900"/>
              <a:buChar char="●"/>
              <a:defRPr/>
            </a:lvl7pPr>
            <a:lvl8pPr marL="3657600" lvl="7" indent="-349250" algn="ctr">
              <a:spcBef>
                <a:spcPts val="0"/>
              </a:spcBef>
              <a:spcAft>
                <a:spcPts val="0"/>
              </a:spcAft>
              <a:buSzPts val="1900"/>
              <a:buChar char="○"/>
              <a:defRPr/>
            </a:lvl8pPr>
            <a:lvl9pPr marL="4114800" lvl="8" indent="-349250" algn="ctr">
              <a:spcBef>
                <a:spcPts val="0"/>
              </a:spcBef>
              <a:spcAft>
                <a:spcPts val="0"/>
              </a:spcAft>
              <a:buSzPts val="1900"/>
              <a:buChar char="■"/>
              <a:defRPr/>
            </a:lvl9pPr>
          </a:lstStyle>
          <a:p>
            <a:endParaRPr/>
          </a:p>
        </p:txBody>
      </p:sp>
      <p:sp>
        <p:nvSpPr>
          <p:cNvPr id="51" name="Google Shape;51;p11"/>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2"/>
        <p:cNvGrpSpPr/>
        <p:nvPr/>
      </p:nvGrpSpPr>
      <p:grpSpPr>
        <a:xfrm>
          <a:off x="0" y="0"/>
          <a:ext cx="0" cy="0"/>
          <a:chOff x="0" y="0"/>
          <a:chExt cx="0" cy="0"/>
        </a:xfrm>
      </p:grpSpPr>
      <p:sp>
        <p:nvSpPr>
          <p:cNvPr id="53" name="Google Shape;53;p12"/>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54"/>
        <p:cNvGrpSpPr/>
        <p:nvPr/>
      </p:nvGrpSpPr>
      <p:grpSpPr>
        <a:xfrm>
          <a:off x="0" y="0"/>
          <a:ext cx="0" cy="0"/>
          <a:chOff x="0" y="0"/>
          <a:chExt cx="0" cy="0"/>
        </a:xfrm>
      </p:grpSpPr>
      <p:sp>
        <p:nvSpPr>
          <p:cNvPr id="55" name="Google Shape;55;p13"/>
          <p:cNvSpPr txBox="1">
            <a:spLocks noGrp="1"/>
          </p:cNvSpPr>
          <p:nvPr>
            <p:ph type="title"/>
          </p:nvPr>
        </p:nvSpPr>
        <p:spPr>
          <a:xfrm>
            <a:off x="1484311" y="685800"/>
            <a:ext cx="10018800" cy="1752600"/>
          </a:xfrm>
          <a:prstGeom prst="rect">
            <a:avLst/>
          </a:prstGeom>
          <a:noFill/>
          <a:ln>
            <a:noFill/>
          </a:ln>
        </p:spPr>
        <p:txBody>
          <a:bodyPr spcFirstLastPara="1" wrap="square" lIns="91425" tIns="45700" rIns="91425" bIns="45700" anchor="ctr" anchorCtr="0">
            <a:normAutofit/>
          </a:bodyPr>
          <a:lstStyle>
            <a:lvl1pPr lvl="0" algn="ctr" rtl="0">
              <a:spcBef>
                <a:spcPts val="0"/>
              </a:spcBef>
              <a:spcAft>
                <a:spcPts val="0"/>
              </a:spcAft>
              <a:buClr>
                <a:schemeClr val="dk1"/>
              </a:buClr>
              <a:buSzPts val="1800"/>
              <a:buNone/>
              <a:defRPr/>
            </a:lvl1pPr>
            <a:lvl2pPr lvl="1" algn="l" rtl="0">
              <a:spcBef>
                <a:spcPts val="0"/>
              </a:spcBef>
              <a:spcAft>
                <a:spcPts val="0"/>
              </a:spcAft>
              <a:buSzPts val="3700"/>
              <a:buNone/>
              <a:defRPr/>
            </a:lvl2pPr>
            <a:lvl3pPr lvl="2" algn="l" rtl="0">
              <a:spcBef>
                <a:spcPts val="0"/>
              </a:spcBef>
              <a:spcAft>
                <a:spcPts val="0"/>
              </a:spcAft>
              <a:buSzPts val="3700"/>
              <a:buNone/>
              <a:defRPr/>
            </a:lvl3pPr>
            <a:lvl4pPr lvl="3" algn="l" rtl="0">
              <a:spcBef>
                <a:spcPts val="0"/>
              </a:spcBef>
              <a:spcAft>
                <a:spcPts val="0"/>
              </a:spcAft>
              <a:buSzPts val="3700"/>
              <a:buNone/>
              <a:defRPr/>
            </a:lvl4pPr>
            <a:lvl5pPr lvl="4" algn="l" rtl="0">
              <a:spcBef>
                <a:spcPts val="0"/>
              </a:spcBef>
              <a:spcAft>
                <a:spcPts val="0"/>
              </a:spcAft>
              <a:buSzPts val="3700"/>
              <a:buNone/>
              <a:defRPr/>
            </a:lvl5pPr>
            <a:lvl6pPr lvl="5" algn="l" rtl="0">
              <a:spcBef>
                <a:spcPts val="0"/>
              </a:spcBef>
              <a:spcAft>
                <a:spcPts val="0"/>
              </a:spcAft>
              <a:buSzPts val="3700"/>
              <a:buNone/>
              <a:defRPr/>
            </a:lvl6pPr>
            <a:lvl7pPr lvl="6" algn="l" rtl="0">
              <a:spcBef>
                <a:spcPts val="0"/>
              </a:spcBef>
              <a:spcAft>
                <a:spcPts val="0"/>
              </a:spcAft>
              <a:buSzPts val="3700"/>
              <a:buNone/>
              <a:defRPr/>
            </a:lvl7pPr>
            <a:lvl8pPr lvl="7" algn="l" rtl="0">
              <a:spcBef>
                <a:spcPts val="0"/>
              </a:spcBef>
              <a:spcAft>
                <a:spcPts val="0"/>
              </a:spcAft>
              <a:buSzPts val="3700"/>
              <a:buNone/>
              <a:defRPr/>
            </a:lvl8pPr>
            <a:lvl9pPr lvl="8" algn="l" rtl="0">
              <a:spcBef>
                <a:spcPts val="0"/>
              </a:spcBef>
              <a:spcAft>
                <a:spcPts val="0"/>
              </a:spcAft>
              <a:buSzPts val="3700"/>
              <a:buNone/>
              <a:defRPr/>
            </a:lvl9pPr>
          </a:lstStyle>
          <a:p>
            <a:endParaRPr/>
          </a:p>
        </p:txBody>
      </p:sp>
      <p:sp>
        <p:nvSpPr>
          <p:cNvPr id="56" name="Google Shape;56;p13"/>
          <p:cNvSpPr txBox="1">
            <a:spLocks noGrp="1"/>
          </p:cNvSpPr>
          <p:nvPr>
            <p:ph type="body" idx="1"/>
          </p:nvPr>
        </p:nvSpPr>
        <p:spPr>
          <a:xfrm>
            <a:off x="1484310" y="2666999"/>
            <a:ext cx="10018800" cy="3124200"/>
          </a:xfrm>
          <a:prstGeom prst="rect">
            <a:avLst/>
          </a:prstGeom>
          <a:noFill/>
          <a:ln>
            <a:noFill/>
          </a:ln>
        </p:spPr>
        <p:txBody>
          <a:bodyPr spcFirstLastPara="1" wrap="square" lIns="91425" tIns="45700" rIns="91425" bIns="45700" anchor="ctr" anchorCtr="0">
            <a:normAutofit/>
          </a:bodyPr>
          <a:lstStyle>
            <a:lvl1pPr marL="457200" lvl="0" indent="-394335" algn="l" rtl="0">
              <a:spcBef>
                <a:spcPts val="360"/>
              </a:spcBef>
              <a:spcAft>
                <a:spcPts val="0"/>
              </a:spcAft>
              <a:buSzPts val="2610"/>
              <a:buChar char="●"/>
              <a:defRPr/>
            </a:lvl1pPr>
            <a:lvl2pPr marL="914400" lvl="1" indent="-394335" algn="l" rtl="0">
              <a:spcBef>
                <a:spcPts val="600"/>
              </a:spcBef>
              <a:spcAft>
                <a:spcPts val="0"/>
              </a:spcAft>
              <a:buSzPts val="2610"/>
              <a:buChar char="○"/>
              <a:defRPr/>
            </a:lvl2pPr>
            <a:lvl3pPr marL="1371600" lvl="2" indent="-394335" algn="l" rtl="0">
              <a:spcBef>
                <a:spcPts val="600"/>
              </a:spcBef>
              <a:spcAft>
                <a:spcPts val="0"/>
              </a:spcAft>
              <a:buSzPts val="2610"/>
              <a:buChar char="■"/>
              <a:defRPr/>
            </a:lvl3pPr>
            <a:lvl4pPr marL="1828800" lvl="3" indent="-394335" algn="l" rtl="0">
              <a:spcBef>
                <a:spcPts val="600"/>
              </a:spcBef>
              <a:spcAft>
                <a:spcPts val="0"/>
              </a:spcAft>
              <a:buSzPts val="2610"/>
              <a:buChar char="●"/>
              <a:defRPr/>
            </a:lvl4pPr>
            <a:lvl5pPr marL="2286000" lvl="4" indent="-394335" algn="l" rtl="0">
              <a:spcBef>
                <a:spcPts val="600"/>
              </a:spcBef>
              <a:spcAft>
                <a:spcPts val="0"/>
              </a:spcAft>
              <a:buSzPts val="2610"/>
              <a:buChar char="○"/>
              <a:defRPr/>
            </a:lvl5pPr>
            <a:lvl6pPr marL="2743200" lvl="5" indent="-394335" algn="l" rtl="0">
              <a:spcBef>
                <a:spcPts val="600"/>
              </a:spcBef>
              <a:spcAft>
                <a:spcPts val="0"/>
              </a:spcAft>
              <a:buSzPts val="2610"/>
              <a:buChar char="■"/>
              <a:defRPr/>
            </a:lvl6pPr>
            <a:lvl7pPr marL="3200400" lvl="6" indent="-394335" algn="l" rtl="0">
              <a:spcBef>
                <a:spcPts val="600"/>
              </a:spcBef>
              <a:spcAft>
                <a:spcPts val="0"/>
              </a:spcAft>
              <a:buSzPts val="2610"/>
              <a:buChar char="●"/>
              <a:defRPr/>
            </a:lvl7pPr>
            <a:lvl8pPr marL="3657600" lvl="7" indent="-394334" algn="l" rtl="0">
              <a:spcBef>
                <a:spcPts val="600"/>
              </a:spcBef>
              <a:spcAft>
                <a:spcPts val="0"/>
              </a:spcAft>
              <a:buSzPts val="2610"/>
              <a:buChar char="○"/>
              <a:defRPr/>
            </a:lvl8pPr>
            <a:lvl9pPr marL="4114800" lvl="8" indent="-394334" algn="l" rtl="0">
              <a:spcBef>
                <a:spcPts val="600"/>
              </a:spcBef>
              <a:spcAft>
                <a:spcPts val="600"/>
              </a:spcAft>
              <a:buSzPts val="2610"/>
              <a:buChar char="■"/>
              <a:defRPr/>
            </a:lvl9pPr>
          </a:lstStyle>
          <a:p>
            <a:endParaRPr/>
          </a:p>
        </p:txBody>
      </p:sp>
      <p:sp>
        <p:nvSpPr>
          <p:cNvPr id="57" name="Google Shape;57;p13"/>
          <p:cNvSpPr txBox="1">
            <a:spLocks noGrp="1"/>
          </p:cNvSpPr>
          <p:nvPr>
            <p:ph type="dt" idx="10"/>
          </p:nvPr>
        </p:nvSpPr>
        <p:spPr>
          <a:xfrm>
            <a:off x="9732656" y="5883275"/>
            <a:ext cx="1143000" cy="365100"/>
          </a:xfrm>
          <a:prstGeom prst="rect">
            <a:avLst/>
          </a:prstGeom>
          <a:noFill/>
          <a:ln>
            <a:noFill/>
          </a:ln>
        </p:spPr>
        <p:txBody>
          <a:bodyPr spcFirstLastPara="1" wrap="square" lIns="91425" tIns="45700" rIns="91425" bIns="45700" anchor="ctr" anchorCtr="0">
            <a:noAutofit/>
          </a:bodyPr>
          <a:lstStyle>
            <a:lvl1pPr lvl="0" algn="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58" name="Google Shape;58;p13"/>
          <p:cNvSpPr txBox="1">
            <a:spLocks noGrp="1"/>
          </p:cNvSpPr>
          <p:nvPr>
            <p:ph type="ftr" idx="11"/>
          </p:nvPr>
        </p:nvSpPr>
        <p:spPr>
          <a:xfrm>
            <a:off x="2572279" y="5883275"/>
            <a:ext cx="70842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59" name="Google Shape;59;p13"/>
          <p:cNvSpPr txBox="1">
            <a:spLocks noGrp="1"/>
          </p:cNvSpPr>
          <p:nvPr>
            <p:ph type="sldNum" idx="12"/>
          </p:nvPr>
        </p:nvSpPr>
        <p:spPr>
          <a:xfrm>
            <a:off x="10951856" y="5867131"/>
            <a:ext cx="551100" cy="365100"/>
          </a:xfrm>
          <a:prstGeom prst="rect">
            <a:avLst/>
          </a:prstGeom>
          <a:noFill/>
          <a:ln>
            <a:noFill/>
          </a:ln>
        </p:spPr>
        <p:txBody>
          <a:bodyPr spcFirstLastPara="1" wrap="square" lIns="91425" tIns="45700" rIns="91425" bIns="45700" anchor="ctr" anchorCtr="0">
            <a:norm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sp>
        <p:nvSpPr>
          <p:cNvPr id="18" name="Google Shape;18;p3"/>
          <p:cNvSpPr txBox="1">
            <a:spLocks noGrp="1"/>
          </p:cNvSpPr>
          <p:nvPr>
            <p:ph type="title"/>
          </p:nvPr>
        </p:nvSpPr>
        <p:spPr>
          <a:xfrm>
            <a:off x="415600" y="2867800"/>
            <a:ext cx="11360700" cy="1122300"/>
          </a:xfrm>
          <a:prstGeom prst="rect">
            <a:avLst/>
          </a:prstGeom>
        </p:spPr>
        <p:txBody>
          <a:bodyPr spcFirstLastPara="1" wrap="square" lIns="121900" tIns="121900" rIns="121900" bIns="121900" anchor="ctr" anchorCtr="0">
            <a:norm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endParaRPr/>
          </a:p>
        </p:txBody>
      </p:sp>
      <p:sp>
        <p:nvSpPr>
          <p:cNvPr id="19" name="Google Shape;19;p3"/>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0"/>
        <p:cNvGrpSpPr/>
        <p:nvPr/>
      </p:nvGrpSpPr>
      <p:grpSpPr>
        <a:xfrm>
          <a:off x="0" y="0"/>
          <a:ext cx="0" cy="0"/>
          <a:chOff x="0" y="0"/>
          <a:chExt cx="0" cy="0"/>
        </a:xfrm>
      </p:grpSpPr>
      <p:sp>
        <p:nvSpPr>
          <p:cNvPr id="21" name="Google Shape;21;p4"/>
          <p:cNvSpPr txBox="1">
            <a:spLocks noGrp="1"/>
          </p:cNvSpPr>
          <p:nvPr>
            <p:ph type="title"/>
          </p:nvPr>
        </p:nvSpPr>
        <p:spPr>
          <a:xfrm>
            <a:off x="415600" y="593367"/>
            <a:ext cx="11360700" cy="763500"/>
          </a:xfrm>
          <a:prstGeom prst="rect">
            <a:avLst/>
          </a:prstGeom>
        </p:spPr>
        <p:txBody>
          <a:bodyPr spcFirstLastPara="1" wrap="square" lIns="121900" tIns="121900" rIns="121900" bIns="121900" anchor="t" anchorCtr="0">
            <a:normAutofit/>
          </a:bodyPr>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a:endParaRPr/>
          </a:p>
        </p:txBody>
      </p:sp>
      <p:sp>
        <p:nvSpPr>
          <p:cNvPr id="22" name="Google Shape;22;p4"/>
          <p:cNvSpPr txBox="1">
            <a:spLocks noGrp="1"/>
          </p:cNvSpPr>
          <p:nvPr>
            <p:ph type="body" idx="1"/>
          </p:nvPr>
        </p:nvSpPr>
        <p:spPr>
          <a:xfrm>
            <a:off x="415600" y="1536633"/>
            <a:ext cx="11360700" cy="4555200"/>
          </a:xfrm>
          <a:prstGeom prst="rect">
            <a:avLst/>
          </a:prstGeom>
        </p:spPr>
        <p:txBody>
          <a:bodyPr spcFirstLastPara="1" wrap="square" lIns="121900" tIns="121900" rIns="121900" bIns="121900" anchor="t" anchorCtr="0">
            <a:normAutofit/>
          </a:bodyPr>
          <a:lstStyle>
            <a:lvl1pPr marL="457200" lvl="0" indent="-381000">
              <a:spcBef>
                <a:spcPts val="0"/>
              </a:spcBef>
              <a:spcAft>
                <a:spcPts val="0"/>
              </a:spcAft>
              <a:buSzPts val="2400"/>
              <a:buChar char="●"/>
              <a:defRPr/>
            </a:lvl1pPr>
            <a:lvl2pPr marL="914400" lvl="1" indent="-349250">
              <a:spcBef>
                <a:spcPts val="0"/>
              </a:spcBef>
              <a:spcAft>
                <a:spcPts val="0"/>
              </a:spcAft>
              <a:buSzPts val="1900"/>
              <a:buChar char="○"/>
              <a:defRPr/>
            </a:lvl2pPr>
            <a:lvl3pPr marL="1371600" lvl="2" indent="-349250">
              <a:spcBef>
                <a:spcPts val="0"/>
              </a:spcBef>
              <a:spcAft>
                <a:spcPts val="0"/>
              </a:spcAft>
              <a:buSzPts val="1900"/>
              <a:buChar char="■"/>
              <a:defRPr/>
            </a:lvl3pPr>
            <a:lvl4pPr marL="1828800" lvl="3" indent="-349250">
              <a:spcBef>
                <a:spcPts val="0"/>
              </a:spcBef>
              <a:spcAft>
                <a:spcPts val="0"/>
              </a:spcAft>
              <a:buSzPts val="1900"/>
              <a:buChar char="●"/>
              <a:defRPr/>
            </a:lvl4pPr>
            <a:lvl5pPr marL="2286000" lvl="4" indent="-349250">
              <a:spcBef>
                <a:spcPts val="0"/>
              </a:spcBef>
              <a:spcAft>
                <a:spcPts val="0"/>
              </a:spcAft>
              <a:buSzPts val="1900"/>
              <a:buChar char="○"/>
              <a:defRPr/>
            </a:lvl5pPr>
            <a:lvl6pPr marL="2743200" lvl="5" indent="-349250">
              <a:spcBef>
                <a:spcPts val="0"/>
              </a:spcBef>
              <a:spcAft>
                <a:spcPts val="0"/>
              </a:spcAft>
              <a:buSzPts val="1900"/>
              <a:buChar char="■"/>
              <a:defRPr/>
            </a:lvl6pPr>
            <a:lvl7pPr marL="3200400" lvl="6" indent="-349250">
              <a:spcBef>
                <a:spcPts val="0"/>
              </a:spcBef>
              <a:spcAft>
                <a:spcPts val="0"/>
              </a:spcAft>
              <a:buSzPts val="1900"/>
              <a:buChar char="●"/>
              <a:defRPr/>
            </a:lvl7pPr>
            <a:lvl8pPr marL="3657600" lvl="7" indent="-349250">
              <a:spcBef>
                <a:spcPts val="0"/>
              </a:spcBef>
              <a:spcAft>
                <a:spcPts val="0"/>
              </a:spcAft>
              <a:buSzPts val="1900"/>
              <a:buChar char="○"/>
              <a:defRPr/>
            </a:lvl8pPr>
            <a:lvl9pPr marL="4114800" lvl="8" indent="-349250">
              <a:spcBef>
                <a:spcPts val="0"/>
              </a:spcBef>
              <a:spcAft>
                <a:spcPts val="0"/>
              </a:spcAft>
              <a:buSzPts val="1900"/>
              <a:buChar char="■"/>
              <a:defRPr/>
            </a:lvl9pPr>
          </a:lstStyle>
          <a:p>
            <a:endParaRPr/>
          </a:p>
        </p:txBody>
      </p:sp>
      <p:sp>
        <p:nvSpPr>
          <p:cNvPr id="23" name="Google Shape;23;p4"/>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4"/>
        <p:cNvGrpSpPr/>
        <p:nvPr/>
      </p:nvGrpSpPr>
      <p:grpSpPr>
        <a:xfrm>
          <a:off x="0" y="0"/>
          <a:ext cx="0" cy="0"/>
          <a:chOff x="0" y="0"/>
          <a:chExt cx="0" cy="0"/>
        </a:xfrm>
      </p:grpSpPr>
      <p:sp>
        <p:nvSpPr>
          <p:cNvPr id="25" name="Google Shape;25;p5"/>
          <p:cNvSpPr txBox="1">
            <a:spLocks noGrp="1"/>
          </p:cNvSpPr>
          <p:nvPr>
            <p:ph type="title"/>
          </p:nvPr>
        </p:nvSpPr>
        <p:spPr>
          <a:xfrm>
            <a:off x="415600" y="593367"/>
            <a:ext cx="11360700" cy="763500"/>
          </a:xfrm>
          <a:prstGeom prst="rect">
            <a:avLst/>
          </a:prstGeom>
        </p:spPr>
        <p:txBody>
          <a:bodyPr spcFirstLastPara="1" wrap="square" lIns="121900" tIns="121900" rIns="121900" bIns="121900" anchor="t" anchorCtr="0">
            <a:normAutofit/>
          </a:bodyPr>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a:endParaRPr/>
          </a:p>
        </p:txBody>
      </p:sp>
      <p:sp>
        <p:nvSpPr>
          <p:cNvPr id="26" name="Google Shape;26;p5"/>
          <p:cNvSpPr txBox="1">
            <a:spLocks noGrp="1"/>
          </p:cNvSpPr>
          <p:nvPr>
            <p:ph type="body" idx="1"/>
          </p:nvPr>
        </p:nvSpPr>
        <p:spPr>
          <a:xfrm>
            <a:off x="415600" y="1536633"/>
            <a:ext cx="5333100" cy="4555200"/>
          </a:xfrm>
          <a:prstGeom prst="rect">
            <a:avLst/>
          </a:prstGeom>
        </p:spPr>
        <p:txBody>
          <a:bodyPr spcFirstLastPara="1" wrap="square" lIns="121900" tIns="121900" rIns="121900" bIns="121900" anchor="t" anchorCtr="0">
            <a:normAutofit/>
          </a:bodyPr>
          <a:lstStyle>
            <a:lvl1pPr marL="457200" lvl="0" indent="-349250">
              <a:spcBef>
                <a:spcPts val="0"/>
              </a:spcBef>
              <a:spcAft>
                <a:spcPts val="0"/>
              </a:spcAft>
              <a:buSzPts val="1900"/>
              <a:buChar char="●"/>
              <a:defRPr sz="1900"/>
            </a:lvl1pPr>
            <a:lvl2pPr marL="914400" lvl="1" indent="-330200">
              <a:spcBef>
                <a:spcPts val="0"/>
              </a:spcBef>
              <a:spcAft>
                <a:spcPts val="0"/>
              </a:spcAft>
              <a:buSzPts val="1600"/>
              <a:buChar char="○"/>
              <a:defRPr sz="1600"/>
            </a:lvl2pPr>
            <a:lvl3pPr marL="1371600" lvl="2" indent="-330200">
              <a:spcBef>
                <a:spcPts val="0"/>
              </a:spcBef>
              <a:spcAft>
                <a:spcPts val="0"/>
              </a:spcAft>
              <a:buSzPts val="1600"/>
              <a:buChar char="■"/>
              <a:defRPr sz="1600"/>
            </a:lvl3pPr>
            <a:lvl4pPr marL="1828800" lvl="3" indent="-330200">
              <a:spcBef>
                <a:spcPts val="0"/>
              </a:spcBef>
              <a:spcAft>
                <a:spcPts val="0"/>
              </a:spcAft>
              <a:buSzPts val="1600"/>
              <a:buChar char="●"/>
              <a:defRPr sz="1600"/>
            </a:lvl4pPr>
            <a:lvl5pPr marL="2286000" lvl="4" indent="-330200">
              <a:spcBef>
                <a:spcPts val="0"/>
              </a:spcBef>
              <a:spcAft>
                <a:spcPts val="0"/>
              </a:spcAft>
              <a:buSzPts val="1600"/>
              <a:buChar char="○"/>
              <a:defRPr sz="1600"/>
            </a:lvl5pPr>
            <a:lvl6pPr marL="2743200" lvl="5" indent="-330200">
              <a:spcBef>
                <a:spcPts val="0"/>
              </a:spcBef>
              <a:spcAft>
                <a:spcPts val="0"/>
              </a:spcAft>
              <a:buSzPts val="1600"/>
              <a:buChar char="■"/>
              <a:defRPr sz="1600"/>
            </a:lvl6pPr>
            <a:lvl7pPr marL="3200400" lvl="6" indent="-330200">
              <a:spcBef>
                <a:spcPts val="0"/>
              </a:spcBef>
              <a:spcAft>
                <a:spcPts val="0"/>
              </a:spcAft>
              <a:buSzPts val="1600"/>
              <a:buChar char="●"/>
              <a:defRPr sz="1600"/>
            </a:lvl7pPr>
            <a:lvl8pPr marL="3657600" lvl="7" indent="-330200">
              <a:spcBef>
                <a:spcPts val="0"/>
              </a:spcBef>
              <a:spcAft>
                <a:spcPts val="0"/>
              </a:spcAft>
              <a:buSzPts val="1600"/>
              <a:buChar char="○"/>
              <a:defRPr sz="1600"/>
            </a:lvl8pPr>
            <a:lvl9pPr marL="4114800" lvl="8" indent="-330200">
              <a:spcBef>
                <a:spcPts val="0"/>
              </a:spcBef>
              <a:spcAft>
                <a:spcPts val="0"/>
              </a:spcAft>
              <a:buSzPts val="1600"/>
              <a:buChar char="■"/>
              <a:defRPr sz="1600"/>
            </a:lvl9pPr>
          </a:lstStyle>
          <a:p>
            <a:endParaRPr/>
          </a:p>
        </p:txBody>
      </p:sp>
      <p:sp>
        <p:nvSpPr>
          <p:cNvPr id="27" name="Google Shape;27;p5"/>
          <p:cNvSpPr txBox="1">
            <a:spLocks noGrp="1"/>
          </p:cNvSpPr>
          <p:nvPr>
            <p:ph type="body" idx="2"/>
          </p:nvPr>
        </p:nvSpPr>
        <p:spPr>
          <a:xfrm>
            <a:off x="6443200" y="1536633"/>
            <a:ext cx="5333100" cy="4555200"/>
          </a:xfrm>
          <a:prstGeom prst="rect">
            <a:avLst/>
          </a:prstGeom>
        </p:spPr>
        <p:txBody>
          <a:bodyPr spcFirstLastPara="1" wrap="square" lIns="121900" tIns="121900" rIns="121900" bIns="121900" anchor="t" anchorCtr="0">
            <a:normAutofit/>
          </a:bodyPr>
          <a:lstStyle>
            <a:lvl1pPr marL="457200" lvl="0" indent="-349250">
              <a:spcBef>
                <a:spcPts val="0"/>
              </a:spcBef>
              <a:spcAft>
                <a:spcPts val="0"/>
              </a:spcAft>
              <a:buSzPts val="1900"/>
              <a:buChar char="●"/>
              <a:defRPr sz="1900"/>
            </a:lvl1pPr>
            <a:lvl2pPr marL="914400" lvl="1" indent="-330200">
              <a:spcBef>
                <a:spcPts val="0"/>
              </a:spcBef>
              <a:spcAft>
                <a:spcPts val="0"/>
              </a:spcAft>
              <a:buSzPts val="1600"/>
              <a:buChar char="○"/>
              <a:defRPr sz="1600"/>
            </a:lvl2pPr>
            <a:lvl3pPr marL="1371600" lvl="2" indent="-330200">
              <a:spcBef>
                <a:spcPts val="0"/>
              </a:spcBef>
              <a:spcAft>
                <a:spcPts val="0"/>
              </a:spcAft>
              <a:buSzPts val="1600"/>
              <a:buChar char="■"/>
              <a:defRPr sz="1600"/>
            </a:lvl3pPr>
            <a:lvl4pPr marL="1828800" lvl="3" indent="-330200">
              <a:spcBef>
                <a:spcPts val="0"/>
              </a:spcBef>
              <a:spcAft>
                <a:spcPts val="0"/>
              </a:spcAft>
              <a:buSzPts val="1600"/>
              <a:buChar char="●"/>
              <a:defRPr sz="1600"/>
            </a:lvl4pPr>
            <a:lvl5pPr marL="2286000" lvl="4" indent="-330200">
              <a:spcBef>
                <a:spcPts val="0"/>
              </a:spcBef>
              <a:spcAft>
                <a:spcPts val="0"/>
              </a:spcAft>
              <a:buSzPts val="1600"/>
              <a:buChar char="○"/>
              <a:defRPr sz="1600"/>
            </a:lvl5pPr>
            <a:lvl6pPr marL="2743200" lvl="5" indent="-330200">
              <a:spcBef>
                <a:spcPts val="0"/>
              </a:spcBef>
              <a:spcAft>
                <a:spcPts val="0"/>
              </a:spcAft>
              <a:buSzPts val="1600"/>
              <a:buChar char="■"/>
              <a:defRPr sz="1600"/>
            </a:lvl6pPr>
            <a:lvl7pPr marL="3200400" lvl="6" indent="-330200">
              <a:spcBef>
                <a:spcPts val="0"/>
              </a:spcBef>
              <a:spcAft>
                <a:spcPts val="0"/>
              </a:spcAft>
              <a:buSzPts val="1600"/>
              <a:buChar char="●"/>
              <a:defRPr sz="1600"/>
            </a:lvl7pPr>
            <a:lvl8pPr marL="3657600" lvl="7" indent="-330200">
              <a:spcBef>
                <a:spcPts val="0"/>
              </a:spcBef>
              <a:spcAft>
                <a:spcPts val="0"/>
              </a:spcAft>
              <a:buSzPts val="1600"/>
              <a:buChar char="○"/>
              <a:defRPr sz="1600"/>
            </a:lvl8pPr>
            <a:lvl9pPr marL="4114800" lvl="8" indent="-330200">
              <a:spcBef>
                <a:spcPts val="0"/>
              </a:spcBef>
              <a:spcAft>
                <a:spcPts val="0"/>
              </a:spcAft>
              <a:buSzPts val="1600"/>
              <a:buChar char="■"/>
              <a:defRPr sz="1600"/>
            </a:lvl9pPr>
          </a:lstStyle>
          <a:p>
            <a:endParaRPr/>
          </a:p>
        </p:txBody>
      </p:sp>
      <p:sp>
        <p:nvSpPr>
          <p:cNvPr id="28" name="Google Shape;28;p5"/>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9"/>
        <p:cNvGrpSpPr/>
        <p:nvPr/>
      </p:nvGrpSpPr>
      <p:grpSpPr>
        <a:xfrm>
          <a:off x="0" y="0"/>
          <a:ext cx="0" cy="0"/>
          <a:chOff x="0" y="0"/>
          <a:chExt cx="0" cy="0"/>
        </a:xfrm>
      </p:grpSpPr>
      <p:sp>
        <p:nvSpPr>
          <p:cNvPr id="30" name="Google Shape;30;p6"/>
          <p:cNvSpPr txBox="1">
            <a:spLocks noGrp="1"/>
          </p:cNvSpPr>
          <p:nvPr>
            <p:ph type="title"/>
          </p:nvPr>
        </p:nvSpPr>
        <p:spPr>
          <a:xfrm>
            <a:off x="415600" y="593367"/>
            <a:ext cx="11360700" cy="763500"/>
          </a:xfrm>
          <a:prstGeom prst="rect">
            <a:avLst/>
          </a:prstGeom>
        </p:spPr>
        <p:txBody>
          <a:bodyPr spcFirstLastPara="1" wrap="square" lIns="121900" tIns="121900" rIns="121900" bIns="121900" anchor="t" anchorCtr="0">
            <a:normAutofit/>
          </a:bodyPr>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a:endParaRPr/>
          </a:p>
        </p:txBody>
      </p:sp>
      <p:sp>
        <p:nvSpPr>
          <p:cNvPr id="31" name="Google Shape;31;p6"/>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2"/>
        <p:cNvGrpSpPr/>
        <p:nvPr/>
      </p:nvGrpSpPr>
      <p:grpSpPr>
        <a:xfrm>
          <a:off x="0" y="0"/>
          <a:ext cx="0" cy="0"/>
          <a:chOff x="0" y="0"/>
          <a:chExt cx="0" cy="0"/>
        </a:xfrm>
      </p:grpSpPr>
      <p:sp>
        <p:nvSpPr>
          <p:cNvPr id="33" name="Google Shape;33;p7"/>
          <p:cNvSpPr txBox="1">
            <a:spLocks noGrp="1"/>
          </p:cNvSpPr>
          <p:nvPr>
            <p:ph type="title"/>
          </p:nvPr>
        </p:nvSpPr>
        <p:spPr>
          <a:xfrm>
            <a:off x="415600" y="740800"/>
            <a:ext cx="3744000" cy="1007700"/>
          </a:xfrm>
          <a:prstGeom prst="rect">
            <a:avLst/>
          </a:prstGeom>
        </p:spPr>
        <p:txBody>
          <a:bodyPr spcFirstLastPara="1" wrap="square" lIns="121900" tIns="121900" rIns="121900" bIns="121900" anchor="b" anchorCtr="0">
            <a:normAutofit/>
          </a:bodyPr>
          <a:lstStyle>
            <a:lvl1pPr lvl="0">
              <a:spcBef>
                <a:spcPts val="0"/>
              </a:spcBef>
              <a:spcAft>
                <a:spcPts val="0"/>
              </a:spcAft>
              <a:buSzPts val="3200"/>
              <a:buNone/>
              <a:defRPr sz="3200"/>
            </a:lvl1pPr>
            <a:lvl2pPr lvl="1">
              <a:spcBef>
                <a:spcPts val="0"/>
              </a:spcBef>
              <a:spcAft>
                <a:spcPts val="0"/>
              </a:spcAft>
              <a:buSzPts val="3200"/>
              <a:buNone/>
              <a:defRPr sz="3200"/>
            </a:lvl2pPr>
            <a:lvl3pPr lvl="2">
              <a:spcBef>
                <a:spcPts val="0"/>
              </a:spcBef>
              <a:spcAft>
                <a:spcPts val="0"/>
              </a:spcAft>
              <a:buSzPts val="3200"/>
              <a:buNone/>
              <a:defRPr sz="3200"/>
            </a:lvl3pPr>
            <a:lvl4pPr lvl="3">
              <a:spcBef>
                <a:spcPts val="0"/>
              </a:spcBef>
              <a:spcAft>
                <a:spcPts val="0"/>
              </a:spcAft>
              <a:buSzPts val="3200"/>
              <a:buNone/>
              <a:defRPr sz="3200"/>
            </a:lvl4pPr>
            <a:lvl5pPr lvl="4">
              <a:spcBef>
                <a:spcPts val="0"/>
              </a:spcBef>
              <a:spcAft>
                <a:spcPts val="0"/>
              </a:spcAft>
              <a:buSzPts val="3200"/>
              <a:buNone/>
              <a:defRPr sz="3200"/>
            </a:lvl5pPr>
            <a:lvl6pPr lvl="5">
              <a:spcBef>
                <a:spcPts val="0"/>
              </a:spcBef>
              <a:spcAft>
                <a:spcPts val="0"/>
              </a:spcAft>
              <a:buSzPts val="3200"/>
              <a:buNone/>
              <a:defRPr sz="3200"/>
            </a:lvl6pPr>
            <a:lvl7pPr lvl="6">
              <a:spcBef>
                <a:spcPts val="0"/>
              </a:spcBef>
              <a:spcAft>
                <a:spcPts val="0"/>
              </a:spcAft>
              <a:buSzPts val="3200"/>
              <a:buNone/>
              <a:defRPr sz="3200"/>
            </a:lvl7pPr>
            <a:lvl8pPr lvl="7">
              <a:spcBef>
                <a:spcPts val="0"/>
              </a:spcBef>
              <a:spcAft>
                <a:spcPts val="0"/>
              </a:spcAft>
              <a:buSzPts val="3200"/>
              <a:buNone/>
              <a:defRPr sz="3200"/>
            </a:lvl8pPr>
            <a:lvl9pPr lvl="8">
              <a:spcBef>
                <a:spcPts val="0"/>
              </a:spcBef>
              <a:spcAft>
                <a:spcPts val="0"/>
              </a:spcAft>
              <a:buSzPts val="3200"/>
              <a:buNone/>
              <a:defRPr sz="3200"/>
            </a:lvl9pPr>
          </a:lstStyle>
          <a:p>
            <a:endParaRPr/>
          </a:p>
        </p:txBody>
      </p:sp>
      <p:sp>
        <p:nvSpPr>
          <p:cNvPr id="34" name="Google Shape;34;p7"/>
          <p:cNvSpPr txBox="1">
            <a:spLocks noGrp="1"/>
          </p:cNvSpPr>
          <p:nvPr>
            <p:ph type="body" idx="1"/>
          </p:nvPr>
        </p:nvSpPr>
        <p:spPr>
          <a:xfrm>
            <a:off x="415600" y="1852800"/>
            <a:ext cx="3744000" cy="4239300"/>
          </a:xfrm>
          <a:prstGeom prst="rect">
            <a:avLst/>
          </a:prstGeom>
        </p:spPr>
        <p:txBody>
          <a:bodyPr spcFirstLastPara="1" wrap="square" lIns="121900" tIns="121900" rIns="121900" bIns="121900" anchor="t" anchorCtr="0">
            <a:normAutofit/>
          </a:bodyPr>
          <a:lstStyle>
            <a:lvl1pPr marL="457200" lvl="0" indent="-330200">
              <a:spcBef>
                <a:spcPts val="0"/>
              </a:spcBef>
              <a:spcAft>
                <a:spcPts val="0"/>
              </a:spcAft>
              <a:buSzPts val="1600"/>
              <a:buChar char="●"/>
              <a:defRPr sz="1600"/>
            </a:lvl1pPr>
            <a:lvl2pPr marL="914400" lvl="1" indent="-330200">
              <a:spcBef>
                <a:spcPts val="0"/>
              </a:spcBef>
              <a:spcAft>
                <a:spcPts val="0"/>
              </a:spcAft>
              <a:buSzPts val="1600"/>
              <a:buChar char="○"/>
              <a:defRPr sz="1600"/>
            </a:lvl2pPr>
            <a:lvl3pPr marL="1371600" lvl="2" indent="-330200">
              <a:spcBef>
                <a:spcPts val="0"/>
              </a:spcBef>
              <a:spcAft>
                <a:spcPts val="0"/>
              </a:spcAft>
              <a:buSzPts val="1600"/>
              <a:buChar char="■"/>
              <a:defRPr sz="1600"/>
            </a:lvl3pPr>
            <a:lvl4pPr marL="1828800" lvl="3" indent="-330200">
              <a:spcBef>
                <a:spcPts val="0"/>
              </a:spcBef>
              <a:spcAft>
                <a:spcPts val="0"/>
              </a:spcAft>
              <a:buSzPts val="1600"/>
              <a:buChar char="●"/>
              <a:defRPr sz="1600"/>
            </a:lvl4pPr>
            <a:lvl5pPr marL="2286000" lvl="4" indent="-330200">
              <a:spcBef>
                <a:spcPts val="0"/>
              </a:spcBef>
              <a:spcAft>
                <a:spcPts val="0"/>
              </a:spcAft>
              <a:buSzPts val="1600"/>
              <a:buChar char="○"/>
              <a:defRPr sz="1600"/>
            </a:lvl5pPr>
            <a:lvl6pPr marL="2743200" lvl="5" indent="-330200">
              <a:spcBef>
                <a:spcPts val="0"/>
              </a:spcBef>
              <a:spcAft>
                <a:spcPts val="0"/>
              </a:spcAft>
              <a:buSzPts val="1600"/>
              <a:buChar char="■"/>
              <a:defRPr sz="1600"/>
            </a:lvl6pPr>
            <a:lvl7pPr marL="3200400" lvl="6" indent="-330200">
              <a:spcBef>
                <a:spcPts val="0"/>
              </a:spcBef>
              <a:spcAft>
                <a:spcPts val="0"/>
              </a:spcAft>
              <a:buSzPts val="1600"/>
              <a:buChar char="●"/>
              <a:defRPr sz="1600"/>
            </a:lvl7pPr>
            <a:lvl8pPr marL="3657600" lvl="7" indent="-330200">
              <a:spcBef>
                <a:spcPts val="0"/>
              </a:spcBef>
              <a:spcAft>
                <a:spcPts val="0"/>
              </a:spcAft>
              <a:buSzPts val="1600"/>
              <a:buChar char="○"/>
              <a:defRPr sz="1600"/>
            </a:lvl8pPr>
            <a:lvl9pPr marL="4114800" lvl="8" indent="-330200">
              <a:spcBef>
                <a:spcPts val="0"/>
              </a:spcBef>
              <a:spcAft>
                <a:spcPts val="0"/>
              </a:spcAft>
              <a:buSzPts val="1600"/>
              <a:buChar char="■"/>
              <a:defRPr sz="1600"/>
            </a:lvl9pPr>
          </a:lstStyle>
          <a:p>
            <a:endParaRPr/>
          </a:p>
        </p:txBody>
      </p:sp>
      <p:sp>
        <p:nvSpPr>
          <p:cNvPr id="35" name="Google Shape;35;p7"/>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6"/>
        <p:cNvGrpSpPr/>
        <p:nvPr/>
      </p:nvGrpSpPr>
      <p:grpSpPr>
        <a:xfrm>
          <a:off x="0" y="0"/>
          <a:ext cx="0" cy="0"/>
          <a:chOff x="0" y="0"/>
          <a:chExt cx="0" cy="0"/>
        </a:xfrm>
      </p:grpSpPr>
      <p:sp>
        <p:nvSpPr>
          <p:cNvPr id="37" name="Google Shape;37;p8"/>
          <p:cNvSpPr txBox="1">
            <a:spLocks noGrp="1"/>
          </p:cNvSpPr>
          <p:nvPr>
            <p:ph type="title"/>
          </p:nvPr>
        </p:nvSpPr>
        <p:spPr>
          <a:xfrm>
            <a:off x="653667" y="600200"/>
            <a:ext cx="8490300" cy="5454300"/>
          </a:xfrm>
          <a:prstGeom prst="rect">
            <a:avLst/>
          </a:prstGeom>
        </p:spPr>
        <p:txBody>
          <a:bodyPr spcFirstLastPara="1" wrap="square" lIns="121900" tIns="121900" rIns="121900" bIns="121900" anchor="ctr" anchorCtr="0">
            <a:normAutofit/>
          </a:bodyPr>
          <a:lstStyle>
            <a:lvl1pPr lvl="0">
              <a:spcBef>
                <a:spcPts val="0"/>
              </a:spcBef>
              <a:spcAft>
                <a:spcPts val="0"/>
              </a:spcAft>
              <a:buSzPts val="6400"/>
              <a:buNone/>
              <a:defRPr sz="6400"/>
            </a:lvl1pPr>
            <a:lvl2pPr lvl="1">
              <a:spcBef>
                <a:spcPts val="0"/>
              </a:spcBef>
              <a:spcAft>
                <a:spcPts val="0"/>
              </a:spcAft>
              <a:buSzPts val="6400"/>
              <a:buNone/>
              <a:defRPr sz="6400"/>
            </a:lvl2pPr>
            <a:lvl3pPr lvl="2">
              <a:spcBef>
                <a:spcPts val="0"/>
              </a:spcBef>
              <a:spcAft>
                <a:spcPts val="0"/>
              </a:spcAft>
              <a:buSzPts val="6400"/>
              <a:buNone/>
              <a:defRPr sz="6400"/>
            </a:lvl3pPr>
            <a:lvl4pPr lvl="3">
              <a:spcBef>
                <a:spcPts val="0"/>
              </a:spcBef>
              <a:spcAft>
                <a:spcPts val="0"/>
              </a:spcAft>
              <a:buSzPts val="6400"/>
              <a:buNone/>
              <a:defRPr sz="6400"/>
            </a:lvl4pPr>
            <a:lvl5pPr lvl="4">
              <a:spcBef>
                <a:spcPts val="0"/>
              </a:spcBef>
              <a:spcAft>
                <a:spcPts val="0"/>
              </a:spcAft>
              <a:buSzPts val="6400"/>
              <a:buNone/>
              <a:defRPr sz="6400"/>
            </a:lvl5pPr>
            <a:lvl6pPr lvl="5">
              <a:spcBef>
                <a:spcPts val="0"/>
              </a:spcBef>
              <a:spcAft>
                <a:spcPts val="0"/>
              </a:spcAft>
              <a:buSzPts val="6400"/>
              <a:buNone/>
              <a:defRPr sz="6400"/>
            </a:lvl6pPr>
            <a:lvl7pPr lvl="6">
              <a:spcBef>
                <a:spcPts val="0"/>
              </a:spcBef>
              <a:spcAft>
                <a:spcPts val="0"/>
              </a:spcAft>
              <a:buSzPts val="6400"/>
              <a:buNone/>
              <a:defRPr sz="6400"/>
            </a:lvl7pPr>
            <a:lvl8pPr lvl="7">
              <a:spcBef>
                <a:spcPts val="0"/>
              </a:spcBef>
              <a:spcAft>
                <a:spcPts val="0"/>
              </a:spcAft>
              <a:buSzPts val="6400"/>
              <a:buNone/>
              <a:defRPr sz="6400"/>
            </a:lvl8pPr>
            <a:lvl9pPr lvl="8">
              <a:spcBef>
                <a:spcPts val="0"/>
              </a:spcBef>
              <a:spcAft>
                <a:spcPts val="0"/>
              </a:spcAft>
              <a:buSzPts val="6400"/>
              <a:buNone/>
              <a:defRPr sz="6400"/>
            </a:lvl9pPr>
          </a:lstStyle>
          <a:p>
            <a:endParaRPr/>
          </a:p>
        </p:txBody>
      </p:sp>
      <p:sp>
        <p:nvSpPr>
          <p:cNvPr id="38" name="Google Shape;38;p8"/>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9"/>
        <p:cNvGrpSpPr/>
        <p:nvPr/>
      </p:nvGrpSpPr>
      <p:grpSpPr>
        <a:xfrm>
          <a:off x="0" y="0"/>
          <a:ext cx="0" cy="0"/>
          <a:chOff x="0" y="0"/>
          <a:chExt cx="0" cy="0"/>
        </a:xfrm>
      </p:grpSpPr>
      <p:sp>
        <p:nvSpPr>
          <p:cNvPr id="40" name="Google Shape;40;p9"/>
          <p:cNvSpPr/>
          <p:nvPr/>
        </p:nvSpPr>
        <p:spPr>
          <a:xfrm>
            <a:off x="6096000" y="-167"/>
            <a:ext cx="6096000" cy="68580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41" name="Google Shape;41;p9"/>
          <p:cNvSpPr txBox="1">
            <a:spLocks noGrp="1"/>
          </p:cNvSpPr>
          <p:nvPr>
            <p:ph type="title"/>
          </p:nvPr>
        </p:nvSpPr>
        <p:spPr>
          <a:xfrm>
            <a:off x="354000" y="1644233"/>
            <a:ext cx="5393700" cy="1976400"/>
          </a:xfrm>
          <a:prstGeom prst="rect">
            <a:avLst/>
          </a:prstGeom>
        </p:spPr>
        <p:txBody>
          <a:bodyPr spcFirstLastPara="1" wrap="square" lIns="121900" tIns="121900" rIns="121900" bIns="121900" anchor="b" anchorCtr="0">
            <a:normAutofit/>
          </a:bodyPr>
          <a:lstStyle>
            <a:lvl1pPr lvl="0" algn="ctr">
              <a:spcBef>
                <a:spcPts val="0"/>
              </a:spcBef>
              <a:spcAft>
                <a:spcPts val="0"/>
              </a:spcAft>
              <a:buSzPts val="5600"/>
              <a:buNone/>
              <a:defRPr sz="5600"/>
            </a:lvl1pPr>
            <a:lvl2pPr lvl="1" algn="ctr">
              <a:spcBef>
                <a:spcPts val="0"/>
              </a:spcBef>
              <a:spcAft>
                <a:spcPts val="0"/>
              </a:spcAft>
              <a:buSzPts val="5600"/>
              <a:buNone/>
              <a:defRPr sz="5600"/>
            </a:lvl2pPr>
            <a:lvl3pPr lvl="2" algn="ctr">
              <a:spcBef>
                <a:spcPts val="0"/>
              </a:spcBef>
              <a:spcAft>
                <a:spcPts val="0"/>
              </a:spcAft>
              <a:buSzPts val="5600"/>
              <a:buNone/>
              <a:defRPr sz="5600"/>
            </a:lvl3pPr>
            <a:lvl4pPr lvl="3" algn="ctr">
              <a:spcBef>
                <a:spcPts val="0"/>
              </a:spcBef>
              <a:spcAft>
                <a:spcPts val="0"/>
              </a:spcAft>
              <a:buSzPts val="5600"/>
              <a:buNone/>
              <a:defRPr sz="5600"/>
            </a:lvl4pPr>
            <a:lvl5pPr lvl="4" algn="ctr">
              <a:spcBef>
                <a:spcPts val="0"/>
              </a:spcBef>
              <a:spcAft>
                <a:spcPts val="0"/>
              </a:spcAft>
              <a:buSzPts val="5600"/>
              <a:buNone/>
              <a:defRPr sz="5600"/>
            </a:lvl5pPr>
            <a:lvl6pPr lvl="5" algn="ctr">
              <a:spcBef>
                <a:spcPts val="0"/>
              </a:spcBef>
              <a:spcAft>
                <a:spcPts val="0"/>
              </a:spcAft>
              <a:buSzPts val="5600"/>
              <a:buNone/>
              <a:defRPr sz="5600"/>
            </a:lvl6pPr>
            <a:lvl7pPr lvl="6" algn="ctr">
              <a:spcBef>
                <a:spcPts val="0"/>
              </a:spcBef>
              <a:spcAft>
                <a:spcPts val="0"/>
              </a:spcAft>
              <a:buSzPts val="5600"/>
              <a:buNone/>
              <a:defRPr sz="5600"/>
            </a:lvl7pPr>
            <a:lvl8pPr lvl="7" algn="ctr">
              <a:spcBef>
                <a:spcPts val="0"/>
              </a:spcBef>
              <a:spcAft>
                <a:spcPts val="0"/>
              </a:spcAft>
              <a:buSzPts val="5600"/>
              <a:buNone/>
              <a:defRPr sz="5600"/>
            </a:lvl8pPr>
            <a:lvl9pPr lvl="8" algn="ctr">
              <a:spcBef>
                <a:spcPts val="0"/>
              </a:spcBef>
              <a:spcAft>
                <a:spcPts val="0"/>
              </a:spcAft>
              <a:buSzPts val="5600"/>
              <a:buNone/>
              <a:defRPr sz="5600"/>
            </a:lvl9pPr>
          </a:lstStyle>
          <a:p>
            <a:endParaRPr/>
          </a:p>
        </p:txBody>
      </p:sp>
      <p:sp>
        <p:nvSpPr>
          <p:cNvPr id="42" name="Google Shape;42;p9"/>
          <p:cNvSpPr txBox="1">
            <a:spLocks noGrp="1"/>
          </p:cNvSpPr>
          <p:nvPr>
            <p:ph type="subTitle" idx="1"/>
          </p:nvPr>
        </p:nvSpPr>
        <p:spPr>
          <a:xfrm>
            <a:off x="354000" y="3737433"/>
            <a:ext cx="5393700" cy="1646700"/>
          </a:xfrm>
          <a:prstGeom prst="rect">
            <a:avLst/>
          </a:prstGeom>
        </p:spPr>
        <p:txBody>
          <a:bodyPr spcFirstLastPara="1" wrap="square" lIns="121900" tIns="121900" rIns="121900" bIns="121900"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43" name="Google Shape;43;p9"/>
          <p:cNvSpPr txBox="1">
            <a:spLocks noGrp="1"/>
          </p:cNvSpPr>
          <p:nvPr>
            <p:ph type="body" idx="2"/>
          </p:nvPr>
        </p:nvSpPr>
        <p:spPr>
          <a:xfrm>
            <a:off x="6586000" y="965433"/>
            <a:ext cx="5115900" cy="4926900"/>
          </a:xfrm>
          <a:prstGeom prst="rect">
            <a:avLst/>
          </a:prstGeom>
        </p:spPr>
        <p:txBody>
          <a:bodyPr spcFirstLastPara="1" wrap="square" lIns="121900" tIns="121900" rIns="121900" bIns="121900" anchor="ctr" anchorCtr="0">
            <a:normAutofit/>
          </a:bodyPr>
          <a:lstStyle>
            <a:lvl1pPr marL="457200" lvl="0" indent="-381000">
              <a:spcBef>
                <a:spcPts val="0"/>
              </a:spcBef>
              <a:spcAft>
                <a:spcPts val="0"/>
              </a:spcAft>
              <a:buSzPts val="2400"/>
              <a:buChar char="●"/>
              <a:defRPr/>
            </a:lvl1pPr>
            <a:lvl2pPr marL="914400" lvl="1" indent="-349250">
              <a:spcBef>
                <a:spcPts val="0"/>
              </a:spcBef>
              <a:spcAft>
                <a:spcPts val="0"/>
              </a:spcAft>
              <a:buSzPts val="1900"/>
              <a:buChar char="○"/>
              <a:defRPr/>
            </a:lvl2pPr>
            <a:lvl3pPr marL="1371600" lvl="2" indent="-349250">
              <a:spcBef>
                <a:spcPts val="0"/>
              </a:spcBef>
              <a:spcAft>
                <a:spcPts val="0"/>
              </a:spcAft>
              <a:buSzPts val="1900"/>
              <a:buChar char="■"/>
              <a:defRPr/>
            </a:lvl3pPr>
            <a:lvl4pPr marL="1828800" lvl="3" indent="-349250">
              <a:spcBef>
                <a:spcPts val="0"/>
              </a:spcBef>
              <a:spcAft>
                <a:spcPts val="0"/>
              </a:spcAft>
              <a:buSzPts val="1900"/>
              <a:buChar char="●"/>
              <a:defRPr/>
            </a:lvl4pPr>
            <a:lvl5pPr marL="2286000" lvl="4" indent="-349250">
              <a:spcBef>
                <a:spcPts val="0"/>
              </a:spcBef>
              <a:spcAft>
                <a:spcPts val="0"/>
              </a:spcAft>
              <a:buSzPts val="1900"/>
              <a:buChar char="○"/>
              <a:defRPr/>
            </a:lvl5pPr>
            <a:lvl6pPr marL="2743200" lvl="5" indent="-349250">
              <a:spcBef>
                <a:spcPts val="0"/>
              </a:spcBef>
              <a:spcAft>
                <a:spcPts val="0"/>
              </a:spcAft>
              <a:buSzPts val="1900"/>
              <a:buChar char="■"/>
              <a:defRPr/>
            </a:lvl6pPr>
            <a:lvl7pPr marL="3200400" lvl="6" indent="-349250">
              <a:spcBef>
                <a:spcPts val="0"/>
              </a:spcBef>
              <a:spcAft>
                <a:spcPts val="0"/>
              </a:spcAft>
              <a:buSzPts val="1900"/>
              <a:buChar char="●"/>
              <a:defRPr/>
            </a:lvl7pPr>
            <a:lvl8pPr marL="3657600" lvl="7" indent="-349250">
              <a:spcBef>
                <a:spcPts val="0"/>
              </a:spcBef>
              <a:spcAft>
                <a:spcPts val="0"/>
              </a:spcAft>
              <a:buSzPts val="1900"/>
              <a:buChar char="○"/>
              <a:defRPr/>
            </a:lvl8pPr>
            <a:lvl9pPr marL="4114800" lvl="8" indent="-349250">
              <a:spcBef>
                <a:spcPts val="0"/>
              </a:spcBef>
              <a:spcAft>
                <a:spcPts val="0"/>
              </a:spcAft>
              <a:buSzPts val="1900"/>
              <a:buChar char="■"/>
              <a:defRPr/>
            </a:lvl9pPr>
          </a:lstStyle>
          <a:p>
            <a:endParaRPr/>
          </a:p>
        </p:txBody>
      </p:sp>
      <p:sp>
        <p:nvSpPr>
          <p:cNvPr id="44" name="Google Shape;44;p9"/>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5"/>
        <p:cNvGrpSpPr/>
        <p:nvPr/>
      </p:nvGrpSpPr>
      <p:grpSpPr>
        <a:xfrm>
          <a:off x="0" y="0"/>
          <a:ext cx="0" cy="0"/>
          <a:chOff x="0" y="0"/>
          <a:chExt cx="0" cy="0"/>
        </a:xfrm>
      </p:grpSpPr>
      <p:sp>
        <p:nvSpPr>
          <p:cNvPr id="46" name="Google Shape;46;p10"/>
          <p:cNvSpPr txBox="1">
            <a:spLocks noGrp="1"/>
          </p:cNvSpPr>
          <p:nvPr>
            <p:ph type="body" idx="1"/>
          </p:nvPr>
        </p:nvSpPr>
        <p:spPr>
          <a:xfrm>
            <a:off x="415600" y="5640767"/>
            <a:ext cx="7998300" cy="806700"/>
          </a:xfrm>
          <a:prstGeom prst="rect">
            <a:avLst/>
          </a:prstGeom>
        </p:spPr>
        <p:txBody>
          <a:bodyPr spcFirstLastPara="1" wrap="square" lIns="121900" tIns="121900" rIns="121900" bIns="121900" anchor="ctr" anchorCtr="0">
            <a:normAutofit/>
          </a:bodyPr>
          <a:lstStyle>
            <a:lvl1pPr marL="457200" lvl="0" indent="-228600">
              <a:lnSpc>
                <a:spcPct val="100000"/>
              </a:lnSpc>
              <a:spcBef>
                <a:spcPts val="0"/>
              </a:spcBef>
              <a:spcAft>
                <a:spcPts val="0"/>
              </a:spcAft>
              <a:buSzPts val="2400"/>
              <a:buNone/>
              <a:defRPr/>
            </a:lvl1pPr>
          </a:lstStyle>
          <a:p>
            <a:endParaRPr/>
          </a:p>
        </p:txBody>
      </p:sp>
      <p:sp>
        <p:nvSpPr>
          <p:cNvPr id="47" name="Google Shape;47;p10"/>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415600" y="593367"/>
            <a:ext cx="11360700" cy="763500"/>
          </a:xfrm>
          <a:prstGeom prst="rect">
            <a:avLst/>
          </a:prstGeom>
          <a:noFill/>
          <a:ln>
            <a:noFill/>
          </a:ln>
        </p:spPr>
        <p:txBody>
          <a:bodyPr spcFirstLastPara="1" wrap="square" lIns="121900" tIns="121900" rIns="121900" bIns="121900" anchor="t" anchorCtr="0">
            <a:normAutofit/>
          </a:bodyPr>
          <a:lstStyle>
            <a:lvl1pPr lvl="0">
              <a:spcBef>
                <a:spcPts val="0"/>
              </a:spcBef>
              <a:spcAft>
                <a:spcPts val="0"/>
              </a:spcAft>
              <a:buClr>
                <a:schemeClr val="dk1"/>
              </a:buClr>
              <a:buSzPts val="3700"/>
              <a:buNone/>
              <a:defRPr sz="3700">
                <a:solidFill>
                  <a:schemeClr val="dk1"/>
                </a:solidFill>
              </a:defRPr>
            </a:lvl1pPr>
            <a:lvl2pPr lvl="1">
              <a:spcBef>
                <a:spcPts val="0"/>
              </a:spcBef>
              <a:spcAft>
                <a:spcPts val="0"/>
              </a:spcAft>
              <a:buClr>
                <a:schemeClr val="dk1"/>
              </a:buClr>
              <a:buSzPts val="3700"/>
              <a:buNone/>
              <a:defRPr sz="3700">
                <a:solidFill>
                  <a:schemeClr val="dk1"/>
                </a:solidFill>
              </a:defRPr>
            </a:lvl2pPr>
            <a:lvl3pPr lvl="2">
              <a:spcBef>
                <a:spcPts val="0"/>
              </a:spcBef>
              <a:spcAft>
                <a:spcPts val="0"/>
              </a:spcAft>
              <a:buClr>
                <a:schemeClr val="dk1"/>
              </a:buClr>
              <a:buSzPts val="3700"/>
              <a:buNone/>
              <a:defRPr sz="3700">
                <a:solidFill>
                  <a:schemeClr val="dk1"/>
                </a:solidFill>
              </a:defRPr>
            </a:lvl3pPr>
            <a:lvl4pPr lvl="3">
              <a:spcBef>
                <a:spcPts val="0"/>
              </a:spcBef>
              <a:spcAft>
                <a:spcPts val="0"/>
              </a:spcAft>
              <a:buClr>
                <a:schemeClr val="dk1"/>
              </a:buClr>
              <a:buSzPts val="3700"/>
              <a:buNone/>
              <a:defRPr sz="3700">
                <a:solidFill>
                  <a:schemeClr val="dk1"/>
                </a:solidFill>
              </a:defRPr>
            </a:lvl4pPr>
            <a:lvl5pPr lvl="4">
              <a:spcBef>
                <a:spcPts val="0"/>
              </a:spcBef>
              <a:spcAft>
                <a:spcPts val="0"/>
              </a:spcAft>
              <a:buClr>
                <a:schemeClr val="dk1"/>
              </a:buClr>
              <a:buSzPts val="3700"/>
              <a:buNone/>
              <a:defRPr sz="3700">
                <a:solidFill>
                  <a:schemeClr val="dk1"/>
                </a:solidFill>
              </a:defRPr>
            </a:lvl5pPr>
            <a:lvl6pPr lvl="5">
              <a:spcBef>
                <a:spcPts val="0"/>
              </a:spcBef>
              <a:spcAft>
                <a:spcPts val="0"/>
              </a:spcAft>
              <a:buClr>
                <a:schemeClr val="dk1"/>
              </a:buClr>
              <a:buSzPts val="3700"/>
              <a:buNone/>
              <a:defRPr sz="3700">
                <a:solidFill>
                  <a:schemeClr val="dk1"/>
                </a:solidFill>
              </a:defRPr>
            </a:lvl6pPr>
            <a:lvl7pPr lvl="6">
              <a:spcBef>
                <a:spcPts val="0"/>
              </a:spcBef>
              <a:spcAft>
                <a:spcPts val="0"/>
              </a:spcAft>
              <a:buClr>
                <a:schemeClr val="dk1"/>
              </a:buClr>
              <a:buSzPts val="3700"/>
              <a:buNone/>
              <a:defRPr sz="3700">
                <a:solidFill>
                  <a:schemeClr val="dk1"/>
                </a:solidFill>
              </a:defRPr>
            </a:lvl7pPr>
            <a:lvl8pPr lvl="7">
              <a:spcBef>
                <a:spcPts val="0"/>
              </a:spcBef>
              <a:spcAft>
                <a:spcPts val="0"/>
              </a:spcAft>
              <a:buClr>
                <a:schemeClr val="dk1"/>
              </a:buClr>
              <a:buSzPts val="3700"/>
              <a:buNone/>
              <a:defRPr sz="3700">
                <a:solidFill>
                  <a:schemeClr val="dk1"/>
                </a:solidFill>
              </a:defRPr>
            </a:lvl8pPr>
            <a:lvl9pPr lvl="8">
              <a:spcBef>
                <a:spcPts val="0"/>
              </a:spcBef>
              <a:spcAft>
                <a:spcPts val="0"/>
              </a:spcAft>
              <a:buClr>
                <a:schemeClr val="dk1"/>
              </a:buClr>
              <a:buSzPts val="3700"/>
              <a:buNone/>
              <a:defRPr sz="3700">
                <a:solidFill>
                  <a:schemeClr val="dk1"/>
                </a:solidFill>
              </a:defRPr>
            </a:lvl9pPr>
          </a:lstStyle>
          <a:p>
            <a:endParaRPr/>
          </a:p>
        </p:txBody>
      </p:sp>
      <p:sp>
        <p:nvSpPr>
          <p:cNvPr id="11" name="Google Shape;11;p1"/>
          <p:cNvSpPr txBox="1">
            <a:spLocks noGrp="1"/>
          </p:cNvSpPr>
          <p:nvPr>
            <p:ph type="body" idx="1"/>
          </p:nvPr>
        </p:nvSpPr>
        <p:spPr>
          <a:xfrm>
            <a:off x="415600" y="1536633"/>
            <a:ext cx="11360700" cy="4555200"/>
          </a:xfrm>
          <a:prstGeom prst="rect">
            <a:avLst/>
          </a:prstGeom>
          <a:noFill/>
          <a:ln>
            <a:noFill/>
          </a:ln>
        </p:spPr>
        <p:txBody>
          <a:bodyPr spcFirstLastPara="1" wrap="square" lIns="121900" tIns="121900" rIns="121900" bIns="121900" anchor="t" anchorCtr="0">
            <a:normAutofit/>
          </a:bodyPr>
          <a:lstStyle>
            <a:lvl1pPr marL="457200" lvl="0" indent="-381000">
              <a:lnSpc>
                <a:spcPct val="115000"/>
              </a:lnSpc>
              <a:spcBef>
                <a:spcPts val="0"/>
              </a:spcBef>
              <a:spcAft>
                <a:spcPts val="0"/>
              </a:spcAft>
              <a:buClr>
                <a:schemeClr val="dk2"/>
              </a:buClr>
              <a:buSzPts val="2400"/>
              <a:buChar char="●"/>
              <a:defRPr sz="2400">
                <a:solidFill>
                  <a:schemeClr val="dk2"/>
                </a:solidFill>
              </a:defRPr>
            </a:lvl1pPr>
            <a:lvl2pPr marL="914400" lvl="1" indent="-349250">
              <a:lnSpc>
                <a:spcPct val="115000"/>
              </a:lnSpc>
              <a:spcBef>
                <a:spcPts val="0"/>
              </a:spcBef>
              <a:spcAft>
                <a:spcPts val="0"/>
              </a:spcAft>
              <a:buClr>
                <a:schemeClr val="dk2"/>
              </a:buClr>
              <a:buSzPts val="1900"/>
              <a:buChar char="○"/>
              <a:defRPr sz="1900">
                <a:solidFill>
                  <a:schemeClr val="dk2"/>
                </a:solidFill>
              </a:defRPr>
            </a:lvl2pPr>
            <a:lvl3pPr marL="1371600" lvl="2" indent="-349250">
              <a:lnSpc>
                <a:spcPct val="115000"/>
              </a:lnSpc>
              <a:spcBef>
                <a:spcPts val="0"/>
              </a:spcBef>
              <a:spcAft>
                <a:spcPts val="0"/>
              </a:spcAft>
              <a:buClr>
                <a:schemeClr val="dk2"/>
              </a:buClr>
              <a:buSzPts val="1900"/>
              <a:buChar char="■"/>
              <a:defRPr sz="1900">
                <a:solidFill>
                  <a:schemeClr val="dk2"/>
                </a:solidFill>
              </a:defRPr>
            </a:lvl3pPr>
            <a:lvl4pPr marL="1828800" lvl="3" indent="-349250">
              <a:lnSpc>
                <a:spcPct val="115000"/>
              </a:lnSpc>
              <a:spcBef>
                <a:spcPts val="0"/>
              </a:spcBef>
              <a:spcAft>
                <a:spcPts val="0"/>
              </a:spcAft>
              <a:buClr>
                <a:schemeClr val="dk2"/>
              </a:buClr>
              <a:buSzPts val="1900"/>
              <a:buChar char="●"/>
              <a:defRPr sz="1900">
                <a:solidFill>
                  <a:schemeClr val="dk2"/>
                </a:solidFill>
              </a:defRPr>
            </a:lvl4pPr>
            <a:lvl5pPr marL="2286000" lvl="4" indent="-349250">
              <a:lnSpc>
                <a:spcPct val="115000"/>
              </a:lnSpc>
              <a:spcBef>
                <a:spcPts val="0"/>
              </a:spcBef>
              <a:spcAft>
                <a:spcPts val="0"/>
              </a:spcAft>
              <a:buClr>
                <a:schemeClr val="dk2"/>
              </a:buClr>
              <a:buSzPts val="1900"/>
              <a:buChar char="○"/>
              <a:defRPr sz="1900">
                <a:solidFill>
                  <a:schemeClr val="dk2"/>
                </a:solidFill>
              </a:defRPr>
            </a:lvl5pPr>
            <a:lvl6pPr marL="2743200" lvl="5" indent="-349250">
              <a:lnSpc>
                <a:spcPct val="115000"/>
              </a:lnSpc>
              <a:spcBef>
                <a:spcPts val="0"/>
              </a:spcBef>
              <a:spcAft>
                <a:spcPts val="0"/>
              </a:spcAft>
              <a:buClr>
                <a:schemeClr val="dk2"/>
              </a:buClr>
              <a:buSzPts val="1900"/>
              <a:buChar char="■"/>
              <a:defRPr sz="1900">
                <a:solidFill>
                  <a:schemeClr val="dk2"/>
                </a:solidFill>
              </a:defRPr>
            </a:lvl6pPr>
            <a:lvl7pPr marL="3200400" lvl="6" indent="-349250">
              <a:lnSpc>
                <a:spcPct val="115000"/>
              </a:lnSpc>
              <a:spcBef>
                <a:spcPts val="0"/>
              </a:spcBef>
              <a:spcAft>
                <a:spcPts val="0"/>
              </a:spcAft>
              <a:buClr>
                <a:schemeClr val="dk2"/>
              </a:buClr>
              <a:buSzPts val="1900"/>
              <a:buChar char="●"/>
              <a:defRPr sz="1900">
                <a:solidFill>
                  <a:schemeClr val="dk2"/>
                </a:solidFill>
              </a:defRPr>
            </a:lvl7pPr>
            <a:lvl8pPr marL="3657600" lvl="7" indent="-349250">
              <a:lnSpc>
                <a:spcPct val="115000"/>
              </a:lnSpc>
              <a:spcBef>
                <a:spcPts val="0"/>
              </a:spcBef>
              <a:spcAft>
                <a:spcPts val="0"/>
              </a:spcAft>
              <a:buClr>
                <a:schemeClr val="dk2"/>
              </a:buClr>
              <a:buSzPts val="1900"/>
              <a:buChar char="○"/>
              <a:defRPr sz="1900">
                <a:solidFill>
                  <a:schemeClr val="dk2"/>
                </a:solidFill>
              </a:defRPr>
            </a:lvl8pPr>
            <a:lvl9pPr marL="4114800" lvl="8" indent="-349250">
              <a:lnSpc>
                <a:spcPct val="115000"/>
              </a:lnSpc>
              <a:spcBef>
                <a:spcPts val="0"/>
              </a:spcBef>
              <a:spcAft>
                <a:spcPts val="0"/>
              </a:spcAft>
              <a:buClr>
                <a:schemeClr val="dk2"/>
              </a:buClr>
              <a:buSzPts val="1900"/>
              <a:buChar char="■"/>
              <a:defRPr sz="1900">
                <a:solidFill>
                  <a:schemeClr val="dk2"/>
                </a:solidFill>
              </a:defRPr>
            </a:lvl9pPr>
          </a:lstStyle>
          <a:p>
            <a:endParaRPr/>
          </a:p>
        </p:txBody>
      </p:sp>
      <p:sp>
        <p:nvSpPr>
          <p:cNvPr id="12" name="Google Shape;12;p1"/>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rmAutofit/>
          </a:bodyPr>
          <a:lstStyle>
            <a:lvl1pPr lvl="0" algn="r">
              <a:buNone/>
              <a:defRPr sz="1300">
                <a:solidFill>
                  <a:schemeClr val="dk2"/>
                </a:solidFill>
              </a:defRPr>
            </a:lvl1pPr>
            <a:lvl2pPr lvl="1" algn="r">
              <a:buNone/>
              <a:defRPr sz="1300">
                <a:solidFill>
                  <a:schemeClr val="dk2"/>
                </a:solidFill>
              </a:defRPr>
            </a:lvl2pPr>
            <a:lvl3pPr lvl="2" algn="r">
              <a:buNone/>
              <a:defRPr sz="1300">
                <a:solidFill>
                  <a:schemeClr val="dk2"/>
                </a:solidFill>
              </a:defRPr>
            </a:lvl3pPr>
            <a:lvl4pPr lvl="3" algn="r">
              <a:buNone/>
              <a:defRPr sz="1300">
                <a:solidFill>
                  <a:schemeClr val="dk2"/>
                </a:solidFill>
              </a:defRPr>
            </a:lvl4pPr>
            <a:lvl5pPr lvl="4" algn="r">
              <a:buNone/>
              <a:defRPr sz="1300">
                <a:solidFill>
                  <a:schemeClr val="dk2"/>
                </a:solidFill>
              </a:defRPr>
            </a:lvl5pPr>
            <a:lvl6pPr lvl="5" algn="r">
              <a:buNone/>
              <a:defRPr sz="1300">
                <a:solidFill>
                  <a:schemeClr val="dk2"/>
                </a:solidFill>
              </a:defRPr>
            </a:lvl6pPr>
            <a:lvl7pPr lvl="6" algn="r">
              <a:buNone/>
              <a:defRPr sz="1300">
                <a:solidFill>
                  <a:schemeClr val="dk2"/>
                </a:solidFill>
              </a:defRPr>
            </a:lvl7pPr>
            <a:lvl8pPr lvl="7" algn="r">
              <a:buNone/>
              <a:defRPr sz="1300">
                <a:solidFill>
                  <a:schemeClr val="dk2"/>
                </a:solidFill>
              </a:defRPr>
            </a:lvl8pPr>
            <a:lvl9pPr lvl="8" algn="r">
              <a:buNone/>
              <a:defRPr sz="1300">
                <a:solidFill>
                  <a:schemeClr val="dk2"/>
                </a:solidFill>
              </a:defRPr>
            </a:lvl9pPr>
          </a:lstStyle>
          <a:p>
            <a:pPr marL="0" lvl="0" indent="0" algn="r" rtl="0">
              <a:spcBef>
                <a:spcPts val="0"/>
              </a:spcBef>
              <a:spcAft>
                <a:spcPts val="0"/>
              </a:spcAft>
              <a:buNone/>
            </a:pPr>
            <a:fld id="{00000000-1234-1234-1234-123412341234}" type="slidenum">
              <a:rPr lang="en-I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2.xml"/><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2.xml"/><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2.xml"/><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1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12.xml"/><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12.xml"/><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2.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4"/>
        <p:cNvGrpSpPr/>
        <p:nvPr/>
      </p:nvGrpSpPr>
      <p:grpSpPr>
        <a:xfrm>
          <a:off x="0" y="0"/>
          <a:ext cx="0" cy="0"/>
          <a:chOff x="0" y="0"/>
          <a:chExt cx="0" cy="0"/>
        </a:xfrm>
      </p:grpSpPr>
      <p:sp>
        <p:nvSpPr>
          <p:cNvPr id="65" name="Google Shape;65;p14"/>
          <p:cNvSpPr/>
          <p:nvPr/>
        </p:nvSpPr>
        <p:spPr>
          <a:xfrm>
            <a:off x="1" y="0"/>
            <a:ext cx="12192000" cy="6858000"/>
          </a:xfrm>
          <a:prstGeom prst="rect">
            <a:avLst/>
          </a:prstGeom>
          <a:blipFill rotWithShape="1">
            <a:blip r:embed="rId3">
              <a:alphaModFix/>
            </a:blip>
            <a:stretch>
              <a:fillRect/>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entury Gothic"/>
              <a:ea typeface="Century Gothic"/>
              <a:cs typeface="Century Gothic"/>
              <a:sym typeface="Century Gothic"/>
            </a:endParaRPr>
          </a:p>
        </p:txBody>
      </p:sp>
      <p:sp>
        <p:nvSpPr>
          <p:cNvPr id="66" name="Google Shape;66;p14"/>
          <p:cNvSpPr txBox="1">
            <a:spLocks noGrp="1"/>
          </p:cNvSpPr>
          <p:nvPr>
            <p:ph type="title"/>
          </p:nvPr>
        </p:nvSpPr>
        <p:spPr>
          <a:xfrm>
            <a:off x="683609" y="764372"/>
            <a:ext cx="3173688" cy="5216013"/>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4000"/>
              <a:buFont typeface="Corbel"/>
              <a:buNone/>
            </a:pPr>
            <a:r>
              <a:rPr lang="en-IN" dirty="0">
                <a:latin typeface="Times New Roman" panose="02020603050405020304" pitchFamily="18" charset="0"/>
                <a:cs typeface="Times New Roman" panose="02020603050405020304" pitchFamily="18" charset="0"/>
              </a:rPr>
              <a:t>Infectious Disease Spread Model</a:t>
            </a:r>
            <a:endParaRPr dirty="0">
              <a:latin typeface="Times New Roman" panose="02020603050405020304" pitchFamily="18" charset="0"/>
              <a:cs typeface="Times New Roman" panose="02020603050405020304" pitchFamily="18" charset="0"/>
            </a:endParaRPr>
          </a:p>
        </p:txBody>
      </p:sp>
      <p:cxnSp>
        <p:nvCxnSpPr>
          <p:cNvPr id="67" name="Google Shape;67;p14"/>
          <p:cNvCxnSpPr/>
          <p:nvPr/>
        </p:nvCxnSpPr>
        <p:spPr>
          <a:xfrm>
            <a:off x="4127197" y="1923563"/>
            <a:ext cx="0" cy="3017520"/>
          </a:xfrm>
          <a:prstGeom prst="straightConnector1">
            <a:avLst/>
          </a:prstGeom>
          <a:noFill/>
          <a:ln w="19050" cap="flat" cmpd="sng">
            <a:solidFill>
              <a:schemeClr val="dk2"/>
            </a:solidFill>
            <a:prstDash val="solid"/>
            <a:round/>
            <a:headEnd type="none" w="sm" len="sm"/>
            <a:tailEnd type="none" w="sm" len="sm"/>
          </a:ln>
        </p:spPr>
      </p:cxnSp>
      <p:sp>
        <p:nvSpPr>
          <p:cNvPr id="68" name="Google Shape;68;p14"/>
          <p:cNvSpPr txBox="1">
            <a:spLocks noGrp="1"/>
          </p:cNvSpPr>
          <p:nvPr>
            <p:ph type="body" idx="1"/>
          </p:nvPr>
        </p:nvSpPr>
        <p:spPr>
          <a:xfrm>
            <a:off x="4370138" y="764372"/>
            <a:ext cx="7086600" cy="5216013"/>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SzPts val="2900"/>
              <a:buNone/>
            </a:pPr>
            <a:r>
              <a:rPr lang="en-IN" sz="2000" dirty="0">
                <a:solidFill>
                  <a:schemeClr val="dk1"/>
                </a:solidFill>
                <a:latin typeface="Times New Roman"/>
                <a:ea typeface="Times New Roman"/>
                <a:cs typeface="Times New Roman"/>
                <a:sym typeface="Times New Roman"/>
              </a:rPr>
              <a:t>Karan Rajendra (115375145)</a:t>
            </a:r>
            <a:endParaRPr dirty="0">
              <a:solidFill>
                <a:schemeClr val="dk1"/>
              </a:solidFill>
            </a:endParaRPr>
          </a:p>
          <a:p>
            <a:pPr marL="0" lvl="0" indent="0" algn="l" rtl="0">
              <a:spcBef>
                <a:spcPts val="1000"/>
              </a:spcBef>
              <a:spcAft>
                <a:spcPts val="0"/>
              </a:spcAft>
              <a:buSzPts val="2900"/>
              <a:buNone/>
            </a:pPr>
            <a:r>
              <a:rPr lang="en-IN" sz="2000" dirty="0" err="1">
                <a:solidFill>
                  <a:schemeClr val="dk1"/>
                </a:solidFill>
                <a:latin typeface="Times New Roman"/>
                <a:ea typeface="Times New Roman"/>
                <a:cs typeface="Times New Roman"/>
                <a:sym typeface="Times New Roman"/>
              </a:rPr>
              <a:t>QianKun</a:t>
            </a:r>
            <a:r>
              <a:rPr lang="en-IN" sz="2000" dirty="0">
                <a:solidFill>
                  <a:schemeClr val="dk1"/>
                </a:solidFill>
                <a:latin typeface="Times New Roman"/>
                <a:ea typeface="Times New Roman"/>
                <a:cs typeface="Times New Roman"/>
                <a:sym typeface="Times New Roman"/>
              </a:rPr>
              <a:t> </a:t>
            </a:r>
            <a:r>
              <a:rPr lang="en-IN" sz="2000" dirty="0" err="1">
                <a:solidFill>
                  <a:schemeClr val="dk1"/>
                </a:solidFill>
                <a:latin typeface="Times New Roman"/>
                <a:ea typeface="Times New Roman"/>
                <a:cs typeface="Times New Roman"/>
                <a:sym typeface="Times New Roman"/>
              </a:rPr>
              <a:t>Nie</a:t>
            </a:r>
            <a:r>
              <a:rPr lang="en-IN" sz="2000" dirty="0">
                <a:solidFill>
                  <a:schemeClr val="dk1"/>
                </a:solidFill>
                <a:latin typeface="Times New Roman"/>
                <a:ea typeface="Times New Roman"/>
                <a:cs typeface="Times New Roman"/>
                <a:sym typeface="Times New Roman"/>
              </a:rPr>
              <a:t> (112111032)</a:t>
            </a:r>
            <a:endParaRPr dirty="0">
              <a:solidFill>
                <a:schemeClr val="dk1"/>
              </a:solidFill>
            </a:endParaRPr>
          </a:p>
          <a:p>
            <a:pPr marL="0" lvl="0" indent="0" algn="l" rtl="0">
              <a:spcBef>
                <a:spcPts val="1000"/>
              </a:spcBef>
              <a:spcAft>
                <a:spcPts val="0"/>
              </a:spcAft>
              <a:buSzPts val="2900"/>
              <a:buNone/>
            </a:pPr>
            <a:r>
              <a:rPr lang="en-IN" sz="2000" dirty="0">
                <a:solidFill>
                  <a:schemeClr val="dk1"/>
                </a:solidFill>
                <a:latin typeface="Times New Roman"/>
                <a:ea typeface="Times New Roman"/>
                <a:cs typeface="Times New Roman"/>
                <a:sym typeface="Times New Roman"/>
              </a:rPr>
              <a:t>Prof. </a:t>
            </a:r>
            <a:r>
              <a:rPr lang="en-IN" sz="2000" dirty="0" err="1">
                <a:solidFill>
                  <a:schemeClr val="dk1"/>
                </a:solidFill>
                <a:latin typeface="Times New Roman"/>
                <a:ea typeface="Times New Roman"/>
                <a:cs typeface="Times New Roman"/>
                <a:sym typeface="Times New Roman"/>
              </a:rPr>
              <a:t>Xiangmin</a:t>
            </a:r>
            <a:r>
              <a:rPr lang="en-IN" sz="2000" dirty="0">
                <a:solidFill>
                  <a:schemeClr val="dk1"/>
                </a:solidFill>
                <a:latin typeface="Times New Roman"/>
                <a:ea typeface="Times New Roman"/>
                <a:cs typeface="Times New Roman"/>
                <a:sym typeface="Times New Roman"/>
              </a:rPr>
              <a:t> Jiao</a:t>
            </a:r>
            <a:endParaRPr dirty="0">
              <a:solidFill>
                <a:schemeClr val="dk1"/>
              </a:solidFill>
            </a:endParaRPr>
          </a:p>
          <a:p>
            <a:pPr marL="0" lvl="0" indent="0" algn="l" rtl="0">
              <a:spcBef>
                <a:spcPts val="1000"/>
              </a:spcBef>
              <a:spcAft>
                <a:spcPts val="0"/>
              </a:spcAft>
              <a:buSzPts val="2900"/>
              <a:buNone/>
            </a:pPr>
            <a:r>
              <a:rPr lang="en-IN" sz="2000" dirty="0">
                <a:solidFill>
                  <a:schemeClr val="dk1"/>
                </a:solidFill>
                <a:latin typeface="Times New Roman"/>
                <a:ea typeface="Times New Roman"/>
                <a:cs typeface="Times New Roman"/>
                <a:sym typeface="Times New Roman"/>
              </a:rPr>
              <a:t>12/08/2023</a:t>
            </a:r>
            <a:endParaRPr dirty="0">
              <a:solidFill>
                <a:schemeClr val="dk1"/>
              </a:solidFill>
            </a:endParaRPr>
          </a:p>
        </p:txBody>
      </p:sp>
    </p:spTree>
  </p:cSld>
  <p:clrMapOvr>
    <a:masterClrMapping/>
  </p:clrMapOvr>
  <mc:AlternateContent xmlns:mc="http://schemas.openxmlformats.org/markup-compatibility/2006" xmlns:p14="http://schemas.microsoft.com/office/powerpoint/2010/main">
    <mc:Choice Requires="p14">
      <p:transition spd="slow" p14:dur="45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0"/>
        <p:cNvGrpSpPr/>
        <p:nvPr/>
      </p:nvGrpSpPr>
      <p:grpSpPr>
        <a:xfrm>
          <a:off x="0" y="0"/>
          <a:ext cx="0" cy="0"/>
          <a:chOff x="0" y="0"/>
          <a:chExt cx="0" cy="0"/>
        </a:xfrm>
      </p:grpSpPr>
      <p:grpSp>
        <p:nvGrpSpPr>
          <p:cNvPr id="171" name="Google Shape;171;p21"/>
          <p:cNvGrpSpPr/>
          <p:nvPr/>
        </p:nvGrpSpPr>
        <p:grpSpPr>
          <a:xfrm>
            <a:off x="546100" y="-4763"/>
            <a:ext cx="5014912" cy="6862763"/>
            <a:chOff x="2928938" y="-4763"/>
            <a:chExt cx="5014912" cy="6862763"/>
          </a:xfrm>
        </p:grpSpPr>
        <p:sp>
          <p:nvSpPr>
            <p:cNvPr id="172" name="Google Shape;172;p21"/>
            <p:cNvSpPr/>
            <p:nvPr/>
          </p:nvSpPr>
          <p:spPr>
            <a:xfrm>
              <a:off x="3367088" y="-4763"/>
              <a:ext cx="1063625" cy="2782888"/>
            </a:xfrm>
            <a:custGeom>
              <a:avLst/>
              <a:gdLst/>
              <a:ahLst/>
              <a:cxnLst/>
              <a:rect l="l" t="t" r="r" b="b"/>
              <a:pathLst>
                <a:path w="670" h="1753" extrusionOk="0">
                  <a:moveTo>
                    <a:pt x="0" y="1696"/>
                  </a:moveTo>
                  <a:lnTo>
                    <a:pt x="225" y="1753"/>
                  </a:lnTo>
                  <a:lnTo>
                    <a:pt x="670" y="0"/>
                  </a:lnTo>
                  <a:lnTo>
                    <a:pt x="430" y="0"/>
                  </a:lnTo>
                  <a:lnTo>
                    <a:pt x="0" y="1696"/>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orbel"/>
                <a:ea typeface="Corbel"/>
                <a:cs typeface="Corbel"/>
                <a:sym typeface="Corbel"/>
              </a:endParaRPr>
            </a:p>
          </p:txBody>
        </p:sp>
        <p:sp>
          <p:nvSpPr>
            <p:cNvPr id="173" name="Google Shape;173;p21"/>
            <p:cNvSpPr/>
            <p:nvPr/>
          </p:nvSpPr>
          <p:spPr>
            <a:xfrm>
              <a:off x="2928938" y="-4763"/>
              <a:ext cx="1035050" cy="2673350"/>
            </a:xfrm>
            <a:custGeom>
              <a:avLst/>
              <a:gdLst/>
              <a:ahLst/>
              <a:cxnLst/>
              <a:rect l="l" t="t" r="r" b="b"/>
              <a:pathLst>
                <a:path w="652" h="1684" extrusionOk="0">
                  <a:moveTo>
                    <a:pt x="225" y="1684"/>
                  </a:moveTo>
                  <a:lnTo>
                    <a:pt x="652" y="0"/>
                  </a:lnTo>
                  <a:lnTo>
                    <a:pt x="411" y="0"/>
                  </a:lnTo>
                  <a:lnTo>
                    <a:pt x="0" y="1627"/>
                  </a:lnTo>
                  <a:lnTo>
                    <a:pt x="219" y="1681"/>
                  </a:lnTo>
                  <a:lnTo>
                    <a:pt x="225" y="1684"/>
                  </a:lnTo>
                  <a:close/>
                </a:path>
              </a:pathLst>
            </a:custGeom>
            <a:solidFill>
              <a:srgbClr val="59595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orbel"/>
                <a:ea typeface="Corbel"/>
                <a:cs typeface="Corbel"/>
                <a:sym typeface="Corbel"/>
              </a:endParaRPr>
            </a:p>
          </p:txBody>
        </p:sp>
        <p:sp>
          <p:nvSpPr>
            <p:cNvPr id="174" name="Google Shape;174;p21"/>
            <p:cNvSpPr/>
            <p:nvPr/>
          </p:nvSpPr>
          <p:spPr>
            <a:xfrm>
              <a:off x="2928938" y="2582862"/>
              <a:ext cx="2693987" cy="4275138"/>
            </a:xfrm>
            <a:custGeom>
              <a:avLst/>
              <a:gdLst/>
              <a:ahLst/>
              <a:cxnLst/>
              <a:rect l="l" t="t" r="r" b="b"/>
              <a:pathLst>
                <a:path w="1697" h="2693" extrusionOk="0">
                  <a:moveTo>
                    <a:pt x="0" y="0"/>
                  </a:moveTo>
                  <a:lnTo>
                    <a:pt x="1622" y="2693"/>
                  </a:lnTo>
                  <a:lnTo>
                    <a:pt x="1697" y="2693"/>
                  </a:lnTo>
                  <a:lnTo>
                    <a:pt x="0" y="0"/>
                  </a:lnTo>
                  <a:close/>
                </a:path>
              </a:pathLst>
            </a:custGeom>
            <a:solidFill>
              <a:srgbClr val="26262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orbel"/>
                <a:ea typeface="Corbel"/>
                <a:cs typeface="Corbel"/>
                <a:sym typeface="Corbel"/>
              </a:endParaRPr>
            </a:p>
          </p:txBody>
        </p:sp>
        <p:sp>
          <p:nvSpPr>
            <p:cNvPr id="175" name="Google Shape;175;p21"/>
            <p:cNvSpPr/>
            <p:nvPr/>
          </p:nvSpPr>
          <p:spPr>
            <a:xfrm>
              <a:off x="3371850" y="2692400"/>
              <a:ext cx="3332162" cy="4165600"/>
            </a:xfrm>
            <a:custGeom>
              <a:avLst/>
              <a:gdLst/>
              <a:ahLst/>
              <a:cxnLst/>
              <a:rect l="l" t="t" r="r" b="b"/>
              <a:pathLst>
                <a:path w="2099" h="2624" extrusionOk="0">
                  <a:moveTo>
                    <a:pt x="2099" y="2624"/>
                  </a:moveTo>
                  <a:lnTo>
                    <a:pt x="0" y="0"/>
                  </a:lnTo>
                  <a:lnTo>
                    <a:pt x="2021" y="2624"/>
                  </a:lnTo>
                  <a:lnTo>
                    <a:pt x="2099" y="2624"/>
                  </a:lnTo>
                  <a:close/>
                </a:path>
              </a:pathLst>
            </a:custGeom>
            <a:solidFill>
              <a:srgbClr val="0B598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orbel"/>
                <a:ea typeface="Corbel"/>
                <a:cs typeface="Corbel"/>
                <a:sym typeface="Corbel"/>
              </a:endParaRPr>
            </a:p>
          </p:txBody>
        </p:sp>
        <p:sp>
          <p:nvSpPr>
            <p:cNvPr id="176" name="Google Shape;176;p21"/>
            <p:cNvSpPr/>
            <p:nvPr/>
          </p:nvSpPr>
          <p:spPr>
            <a:xfrm>
              <a:off x="3367088" y="2687637"/>
              <a:ext cx="4576762" cy="4170363"/>
            </a:xfrm>
            <a:custGeom>
              <a:avLst/>
              <a:gdLst/>
              <a:ahLst/>
              <a:cxnLst/>
              <a:rect l="l" t="t" r="r" b="b"/>
              <a:pathLst>
                <a:path w="2883" h="2627" extrusionOk="0">
                  <a:moveTo>
                    <a:pt x="0" y="0"/>
                  </a:moveTo>
                  <a:lnTo>
                    <a:pt x="3" y="3"/>
                  </a:lnTo>
                  <a:lnTo>
                    <a:pt x="2102" y="2627"/>
                  </a:lnTo>
                  <a:lnTo>
                    <a:pt x="2883" y="2627"/>
                  </a:lnTo>
                  <a:lnTo>
                    <a:pt x="225" y="57"/>
                  </a:lnTo>
                  <a:lnTo>
                    <a:pt x="0" y="0"/>
                  </a:lnTo>
                  <a:close/>
                </a:path>
              </a:pathLst>
            </a:custGeom>
            <a:solidFill>
              <a:srgbClr val="1186C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orbel"/>
                <a:ea typeface="Corbel"/>
                <a:cs typeface="Corbel"/>
                <a:sym typeface="Corbel"/>
              </a:endParaRPr>
            </a:p>
          </p:txBody>
        </p:sp>
        <p:sp>
          <p:nvSpPr>
            <p:cNvPr id="177" name="Google Shape;177;p21"/>
            <p:cNvSpPr/>
            <p:nvPr/>
          </p:nvSpPr>
          <p:spPr>
            <a:xfrm>
              <a:off x="2928938" y="2578100"/>
              <a:ext cx="3584575" cy="4279900"/>
            </a:xfrm>
            <a:custGeom>
              <a:avLst/>
              <a:gdLst/>
              <a:ahLst/>
              <a:cxnLst/>
              <a:rect l="l" t="t" r="r" b="b"/>
              <a:pathLst>
                <a:path w="2258" h="2696" extrusionOk="0">
                  <a:moveTo>
                    <a:pt x="2258" y="2696"/>
                  </a:moveTo>
                  <a:lnTo>
                    <a:pt x="264" y="111"/>
                  </a:lnTo>
                  <a:lnTo>
                    <a:pt x="228" y="60"/>
                  </a:lnTo>
                  <a:lnTo>
                    <a:pt x="225" y="57"/>
                  </a:lnTo>
                  <a:lnTo>
                    <a:pt x="0" y="0"/>
                  </a:lnTo>
                  <a:lnTo>
                    <a:pt x="0" y="3"/>
                  </a:lnTo>
                  <a:lnTo>
                    <a:pt x="1697" y="2696"/>
                  </a:lnTo>
                  <a:lnTo>
                    <a:pt x="2258" y="2696"/>
                  </a:lnTo>
                  <a:close/>
                </a:path>
              </a:pathLst>
            </a:custGeom>
            <a:solidFill>
              <a:srgbClr val="3F3F3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orbel"/>
                <a:ea typeface="Corbel"/>
                <a:cs typeface="Corbel"/>
                <a:sym typeface="Corbel"/>
              </a:endParaRPr>
            </a:p>
          </p:txBody>
        </p:sp>
      </p:grpSp>
      <p:sp>
        <p:nvSpPr>
          <p:cNvPr id="178" name="Google Shape;178;p21"/>
          <p:cNvSpPr/>
          <p:nvPr/>
        </p:nvSpPr>
        <p:spPr>
          <a:xfrm>
            <a:off x="0" y="0"/>
            <a:ext cx="12192000" cy="6858002"/>
          </a:xfrm>
          <a:prstGeom prst="rect">
            <a:avLst/>
          </a:prstGeom>
          <a:blipFill rotWithShape="1">
            <a:blip r:embed="rId3">
              <a:alphaModFix/>
            </a:blip>
            <a:stretch>
              <a:fillRect/>
            </a:stretch>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orbel"/>
              <a:ea typeface="Corbel"/>
              <a:cs typeface="Corbel"/>
              <a:sym typeface="Corbel"/>
            </a:endParaRPr>
          </a:p>
        </p:txBody>
      </p:sp>
      <p:sp>
        <p:nvSpPr>
          <p:cNvPr id="179" name="Google Shape;179;p21"/>
          <p:cNvSpPr/>
          <p:nvPr/>
        </p:nvSpPr>
        <p:spPr>
          <a:xfrm>
            <a:off x="0" y="2"/>
            <a:ext cx="12192000" cy="6858000"/>
          </a:xfrm>
          <a:prstGeom prst="rect">
            <a:avLst/>
          </a:prstGeom>
          <a:blipFill rotWithShape="1">
            <a:blip r:embed="rId3">
              <a:alphaModFix/>
            </a:blip>
            <a:stretch>
              <a:fillRect/>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entury Gothic"/>
              <a:ea typeface="Century Gothic"/>
              <a:cs typeface="Century Gothic"/>
              <a:sym typeface="Century Gothic"/>
            </a:endParaRPr>
          </a:p>
        </p:txBody>
      </p:sp>
      <p:sp>
        <p:nvSpPr>
          <p:cNvPr id="180" name="Google Shape;180;p21"/>
          <p:cNvSpPr txBox="1">
            <a:spLocks noGrp="1"/>
          </p:cNvSpPr>
          <p:nvPr>
            <p:ph type="title"/>
          </p:nvPr>
        </p:nvSpPr>
        <p:spPr>
          <a:xfrm>
            <a:off x="699392" y="1101681"/>
            <a:ext cx="6979918" cy="5222117"/>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dk1"/>
              </a:buClr>
              <a:buSzPts val="1600"/>
              <a:buFont typeface="Arial"/>
              <a:buNone/>
            </a:pPr>
            <a:r>
              <a:rPr lang="en-IN" sz="1600" b="1" i="0" dirty="0">
                <a:latin typeface="Times New Roman" panose="02020603050405020304" pitchFamily="18" charset="0"/>
                <a:cs typeface="Times New Roman" panose="02020603050405020304" pitchFamily="18" charset="0"/>
                <a:sym typeface="Arial"/>
              </a:rPr>
              <a:t>Orchestrating the Simulation – The Population Class</a:t>
            </a:r>
            <a:br>
              <a:rPr lang="en-IN" sz="1600" b="0" i="0" dirty="0">
                <a:latin typeface="Times New Roman" panose="02020603050405020304" pitchFamily="18" charset="0"/>
                <a:cs typeface="Times New Roman" panose="02020603050405020304" pitchFamily="18" charset="0"/>
                <a:sym typeface="Arial"/>
              </a:rPr>
            </a:br>
            <a:r>
              <a:rPr lang="en-IN" sz="1600" b="1" i="0" dirty="0">
                <a:latin typeface="Times New Roman" panose="02020603050405020304" pitchFamily="18" charset="0"/>
                <a:cs typeface="Times New Roman" panose="02020603050405020304" pitchFamily="18" charset="0"/>
                <a:sym typeface="Arial"/>
              </a:rPr>
              <a:t>Introduction to the Population Class:</a:t>
            </a:r>
            <a:br>
              <a:rPr lang="en-IN" sz="1600" b="0" i="0" dirty="0">
                <a:latin typeface="Times New Roman" panose="02020603050405020304" pitchFamily="18" charset="0"/>
                <a:cs typeface="Times New Roman" panose="02020603050405020304" pitchFamily="18" charset="0"/>
                <a:sym typeface="Arial"/>
              </a:rPr>
            </a:br>
            <a:r>
              <a:rPr lang="en-IN" sz="1600" b="0" i="0" dirty="0">
                <a:latin typeface="Times New Roman" panose="02020603050405020304" pitchFamily="18" charset="0"/>
                <a:cs typeface="Times New Roman" panose="02020603050405020304" pitchFamily="18" charset="0"/>
                <a:sym typeface="Arial"/>
              </a:rPr>
              <a:t>Represents the entire group of individuals in the simulation.</a:t>
            </a:r>
            <a:br>
              <a:rPr lang="en-IN" sz="1600" b="0" i="0" dirty="0">
                <a:latin typeface="Times New Roman" panose="02020603050405020304" pitchFamily="18" charset="0"/>
                <a:cs typeface="Times New Roman" panose="02020603050405020304" pitchFamily="18" charset="0"/>
                <a:sym typeface="Arial"/>
              </a:rPr>
            </a:br>
            <a:r>
              <a:rPr lang="en-IN" sz="1600" b="0" i="0" dirty="0">
                <a:latin typeface="Times New Roman" panose="02020603050405020304" pitchFamily="18" charset="0"/>
                <a:cs typeface="Times New Roman" panose="02020603050405020304" pitchFamily="18" charset="0"/>
                <a:sym typeface="Arial"/>
              </a:rPr>
              <a:t>Responsible for managing the collective state and dynamics of the population.</a:t>
            </a:r>
            <a:br>
              <a:rPr lang="en-IN" sz="1600" b="0" i="0" dirty="0">
                <a:latin typeface="Times New Roman" panose="02020603050405020304" pitchFamily="18" charset="0"/>
                <a:cs typeface="Times New Roman" panose="02020603050405020304" pitchFamily="18" charset="0"/>
                <a:sym typeface="Arial"/>
              </a:rPr>
            </a:br>
            <a:r>
              <a:rPr lang="en-IN" sz="1600" b="1" i="0" dirty="0">
                <a:latin typeface="Times New Roman" panose="02020603050405020304" pitchFamily="18" charset="0"/>
                <a:cs typeface="Times New Roman" panose="02020603050405020304" pitchFamily="18" charset="0"/>
                <a:sym typeface="Arial"/>
              </a:rPr>
              <a:t>Key Responsibilities of the Population Class:</a:t>
            </a:r>
            <a:br>
              <a:rPr lang="en-IN" sz="1600" b="0" i="0" dirty="0">
                <a:latin typeface="Times New Roman" panose="02020603050405020304" pitchFamily="18" charset="0"/>
                <a:cs typeface="Times New Roman" panose="02020603050405020304" pitchFamily="18" charset="0"/>
                <a:sym typeface="Arial"/>
              </a:rPr>
            </a:br>
            <a:r>
              <a:rPr lang="en-IN" sz="1600" b="0" i="0" dirty="0">
                <a:latin typeface="Times New Roman" panose="02020603050405020304" pitchFamily="18" charset="0"/>
                <a:cs typeface="Times New Roman" panose="02020603050405020304" pitchFamily="18" charset="0"/>
                <a:sym typeface="Arial"/>
              </a:rPr>
              <a:t>Tracks the number and state of individuals (e.g., susceptible, infected,</a:t>
            </a:r>
            <a:br>
              <a:rPr lang="en-IN" sz="1600" b="0" i="0" dirty="0">
                <a:latin typeface="Times New Roman" panose="02020603050405020304" pitchFamily="18" charset="0"/>
                <a:cs typeface="Times New Roman" panose="02020603050405020304" pitchFamily="18" charset="0"/>
                <a:sym typeface="Arial"/>
              </a:rPr>
            </a:br>
            <a:r>
              <a:rPr lang="en-IN" sz="1600" b="0" i="0" dirty="0">
                <a:latin typeface="Times New Roman" panose="02020603050405020304" pitchFamily="18" charset="0"/>
                <a:cs typeface="Times New Roman" panose="02020603050405020304" pitchFamily="18" charset="0"/>
                <a:sym typeface="Arial"/>
              </a:rPr>
              <a:t> recovered).</a:t>
            </a:r>
            <a:br>
              <a:rPr lang="en-IN" sz="1600" b="0" i="0" dirty="0">
                <a:latin typeface="Times New Roman" panose="02020603050405020304" pitchFamily="18" charset="0"/>
                <a:cs typeface="Times New Roman" panose="02020603050405020304" pitchFamily="18" charset="0"/>
                <a:sym typeface="Arial"/>
              </a:rPr>
            </a:br>
            <a:r>
              <a:rPr lang="en-IN" sz="1600" b="0" i="0" dirty="0">
                <a:latin typeface="Times New Roman" panose="02020603050405020304" pitchFamily="18" charset="0"/>
                <a:cs typeface="Times New Roman" panose="02020603050405020304" pitchFamily="18" charset="0"/>
                <a:sym typeface="Arial"/>
              </a:rPr>
              <a:t>Simulates interactions among individuals that lead to disease spread or containment.</a:t>
            </a:r>
            <a:br>
              <a:rPr lang="en-IN" sz="1600" b="0" i="0" dirty="0">
                <a:latin typeface="Times New Roman" panose="02020603050405020304" pitchFamily="18" charset="0"/>
                <a:cs typeface="Times New Roman" panose="02020603050405020304" pitchFamily="18" charset="0"/>
                <a:sym typeface="Arial"/>
              </a:rPr>
            </a:br>
            <a:r>
              <a:rPr lang="en-IN" sz="1600" b="0" i="0" dirty="0">
                <a:latin typeface="Times New Roman" panose="02020603050405020304" pitchFamily="18" charset="0"/>
                <a:cs typeface="Times New Roman" panose="02020603050405020304" pitchFamily="18" charset="0"/>
                <a:sym typeface="Arial"/>
              </a:rPr>
              <a:t>Applies global interventions like vaccinations and monitors their impact.</a:t>
            </a:r>
            <a:br>
              <a:rPr lang="en-IN" sz="1600" b="0" i="0" dirty="0">
                <a:latin typeface="Times New Roman" panose="02020603050405020304" pitchFamily="18" charset="0"/>
                <a:cs typeface="Times New Roman" panose="02020603050405020304" pitchFamily="18" charset="0"/>
                <a:sym typeface="Arial"/>
              </a:rPr>
            </a:br>
            <a:endParaRPr sz="1600" dirty="0">
              <a:latin typeface="Times New Roman" panose="02020603050405020304" pitchFamily="18" charset="0"/>
              <a:cs typeface="Times New Roman" panose="02020603050405020304" pitchFamily="18" charset="0"/>
            </a:endParaRPr>
          </a:p>
        </p:txBody>
      </p:sp>
      <p:cxnSp>
        <p:nvCxnSpPr>
          <p:cNvPr id="181" name="Google Shape;181;p21"/>
          <p:cNvCxnSpPr/>
          <p:nvPr/>
        </p:nvCxnSpPr>
        <p:spPr>
          <a:xfrm>
            <a:off x="8131624" y="1923563"/>
            <a:ext cx="0" cy="3017520"/>
          </a:xfrm>
          <a:prstGeom prst="straightConnector1">
            <a:avLst/>
          </a:prstGeom>
          <a:noFill/>
          <a:ln w="19050" cap="flat" cmpd="sng">
            <a:solidFill>
              <a:schemeClr val="accent1"/>
            </a:solidFill>
            <a:prstDash val="solid"/>
            <a:round/>
            <a:headEnd type="none" w="sm" len="sm"/>
            <a:tailEnd type="none" w="sm" len="sm"/>
          </a:ln>
        </p:spPr>
      </p:cxnSp>
      <p:pic>
        <p:nvPicPr>
          <p:cNvPr id="182" name="Google Shape;182;p21" descr="A diagram of a collection of individuals&#10;&#10;Description automatically generated"/>
          <p:cNvPicPr preferRelativeResize="0"/>
          <p:nvPr/>
        </p:nvPicPr>
        <p:blipFill rotWithShape="1">
          <a:blip r:embed="rId4">
            <a:alphaModFix/>
          </a:blip>
          <a:srcRect/>
          <a:stretch/>
        </p:blipFill>
        <p:spPr>
          <a:xfrm>
            <a:off x="7298077" y="1392134"/>
            <a:ext cx="4893923" cy="3553468"/>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86"/>
        <p:cNvGrpSpPr/>
        <p:nvPr/>
      </p:nvGrpSpPr>
      <p:grpSpPr>
        <a:xfrm>
          <a:off x="0" y="0"/>
          <a:ext cx="0" cy="0"/>
          <a:chOff x="0" y="0"/>
          <a:chExt cx="0" cy="0"/>
        </a:xfrm>
      </p:grpSpPr>
      <p:grpSp>
        <p:nvGrpSpPr>
          <p:cNvPr id="187" name="Google Shape;187;p22"/>
          <p:cNvGrpSpPr/>
          <p:nvPr/>
        </p:nvGrpSpPr>
        <p:grpSpPr>
          <a:xfrm>
            <a:off x="546100" y="-4763"/>
            <a:ext cx="5014912" cy="6862763"/>
            <a:chOff x="2928938" y="-4763"/>
            <a:chExt cx="5014912" cy="6862763"/>
          </a:xfrm>
        </p:grpSpPr>
        <p:sp>
          <p:nvSpPr>
            <p:cNvPr id="188" name="Google Shape;188;p22"/>
            <p:cNvSpPr/>
            <p:nvPr/>
          </p:nvSpPr>
          <p:spPr>
            <a:xfrm>
              <a:off x="3367088" y="-4763"/>
              <a:ext cx="1063625" cy="2782888"/>
            </a:xfrm>
            <a:custGeom>
              <a:avLst/>
              <a:gdLst/>
              <a:ahLst/>
              <a:cxnLst/>
              <a:rect l="l" t="t" r="r" b="b"/>
              <a:pathLst>
                <a:path w="670" h="1753" extrusionOk="0">
                  <a:moveTo>
                    <a:pt x="0" y="1696"/>
                  </a:moveTo>
                  <a:lnTo>
                    <a:pt x="225" y="1753"/>
                  </a:lnTo>
                  <a:lnTo>
                    <a:pt x="670" y="0"/>
                  </a:lnTo>
                  <a:lnTo>
                    <a:pt x="430" y="0"/>
                  </a:lnTo>
                  <a:lnTo>
                    <a:pt x="0" y="1696"/>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orbel"/>
                <a:ea typeface="Corbel"/>
                <a:cs typeface="Corbel"/>
                <a:sym typeface="Corbel"/>
              </a:endParaRPr>
            </a:p>
          </p:txBody>
        </p:sp>
        <p:sp>
          <p:nvSpPr>
            <p:cNvPr id="189" name="Google Shape;189;p22"/>
            <p:cNvSpPr/>
            <p:nvPr/>
          </p:nvSpPr>
          <p:spPr>
            <a:xfrm>
              <a:off x="2928938" y="-4763"/>
              <a:ext cx="1035050" cy="2673350"/>
            </a:xfrm>
            <a:custGeom>
              <a:avLst/>
              <a:gdLst/>
              <a:ahLst/>
              <a:cxnLst/>
              <a:rect l="l" t="t" r="r" b="b"/>
              <a:pathLst>
                <a:path w="652" h="1684" extrusionOk="0">
                  <a:moveTo>
                    <a:pt x="225" y="1684"/>
                  </a:moveTo>
                  <a:lnTo>
                    <a:pt x="652" y="0"/>
                  </a:lnTo>
                  <a:lnTo>
                    <a:pt x="411" y="0"/>
                  </a:lnTo>
                  <a:lnTo>
                    <a:pt x="0" y="1627"/>
                  </a:lnTo>
                  <a:lnTo>
                    <a:pt x="219" y="1681"/>
                  </a:lnTo>
                  <a:lnTo>
                    <a:pt x="225" y="1684"/>
                  </a:lnTo>
                  <a:close/>
                </a:path>
              </a:pathLst>
            </a:custGeom>
            <a:solidFill>
              <a:srgbClr val="59595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orbel"/>
                <a:ea typeface="Corbel"/>
                <a:cs typeface="Corbel"/>
                <a:sym typeface="Corbel"/>
              </a:endParaRPr>
            </a:p>
          </p:txBody>
        </p:sp>
        <p:sp>
          <p:nvSpPr>
            <p:cNvPr id="190" name="Google Shape;190;p22"/>
            <p:cNvSpPr/>
            <p:nvPr/>
          </p:nvSpPr>
          <p:spPr>
            <a:xfrm>
              <a:off x="2928938" y="2582862"/>
              <a:ext cx="2693987" cy="4275138"/>
            </a:xfrm>
            <a:custGeom>
              <a:avLst/>
              <a:gdLst/>
              <a:ahLst/>
              <a:cxnLst/>
              <a:rect l="l" t="t" r="r" b="b"/>
              <a:pathLst>
                <a:path w="1697" h="2693" extrusionOk="0">
                  <a:moveTo>
                    <a:pt x="0" y="0"/>
                  </a:moveTo>
                  <a:lnTo>
                    <a:pt x="1622" y="2693"/>
                  </a:lnTo>
                  <a:lnTo>
                    <a:pt x="1697" y="2693"/>
                  </a:lnTo>
                  <a:lnTo>
                    <a:pt x="0" y="0"/>
                  </a:lnTo>
                  <a:close/>
                </a:path>
              </a:pathLst>
            </a:custGeom>
            <a:solidFill>
              <a:srgbClr val="26262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orbel"/>
                <a:ea typeface="Corbel"/>
                <a:cs typeface="Corbel"/>
                <a:sym typeface="Corbel"/>
              </a:endParaRPr>
            </a:p>
          </p:txBody>
        </p:sp>
        <p:sp>
          <p:nvSpPr>
            <p:cNvPr id="191" name="Google Shape;191;p22"/>
            <p:cNvSpPr/>
            <p:nvPr/>
          </p:nvSpPr>
          <p:spPr>
            <a:xfrm>
              <a:off x="3371850" y="2692400"/>
              <a:ext cx="3332162" cy="4165600"/>
            </a:xfrm>
            <a:custGeom>
              <a:avLst/>
              <a:gdLst/>
              <a:ahLst/>
              <a:cxnLst/>
              <a:rect l="l" t="t" r="r" b="b"/>
              <a:pathLst>
                <a:path w="2099" h="2624" extrusionOk="0">
                  <a:moveTo>
                    <a:pt x="2099" y="2624"/>
                  </a:moveTo>
                  <a:lnTo>
                    <a:pt x="0" y="0"/>
                  </a:lnTo>
                  <a:lnTo>
                    <a:pt x="2021" y="2624"/>
                  </a:lnTo>
                  <a:lnTo>
                    <a:pt x="2099" y="2624"/>
                  </a:lnTo>
                  <a:close/>
                </a:path>
              </a:pathLst>
            </a:custGeom>
            <a:solidFill>
              <a:srgbClr val="0B598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orbel"/>
                <a:ea typeface="Corbel"/>
                <a:cs typeface="Corbel"/>
                <a:sym typeface="Corbel"/>
              </a:endParaRPr>
            </a:p>
          </p:txBody>
        </p:sp>
        <p:sp>
          <p:nvSpPr>
            <p:cNvPr id="192" name="Google Shape;192;p22"/>
            <p:cNvSpPr/>
            <p:nvPr/>
          </p:nvSpPr>
          <p:spPr>
            <a:xfrm>
              <a:off x="3367088" y="2687637"/>
              <a:ext cx="4576762" cy="4170363"/>
            </a:xfrm>
            <a:custGeom>
              <a:avLst/>
              <a:gdLst/>
              <a:ahLst/>
              <a:cxnLst/>
              <a:rect l="l" t="t" r="r" b="b"/>
              <a:pathLst>
                <a:path w="2883" h="2627" extrusionOk="0">
                  <a:moveTo>
                    <a:pt x="0" y="0"/>
                  </a:moveTo>
                  <a:lnTo>
                    <a:pt x="3" y="3"/>
                  </a:lnTo>
                  <a:lnTo>
                    <a:pt x="2102" y="2627"/>
                  </a:lnTo>
                  <a:lnTo>
                    <a:pt x="2883" y="2627"/>
                  </a:lnTo>
                  <a:lnTo>
                    <a:pt x="225" y="57"/>
                  </a:lnTo>
                  <a:lnTo>
                    <a:pt x="0" y="0"/>
                  </a:lnTo>
                  <a:close/>
                </a:path>
              </a:pathLst>
            </a:custGeom>
            <a:solidFill>
              <a:srgbClr val="1186C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orbel"/>
                <a:ea typeface="Corbel"/>
                <a:cs typeface="Corbel"/>
                <a:sym typeface="Corbel"/>
              </a:endParaRPr>
            </a:p>
          </p:txBody>
        </p:sp>
        <p:sp>
          <p:nvSpPr>
            <p:cNvPr id="193" name="Google Shape;193;p22"/>
            <p:cNvSpPr/>
            <p:nvPr/>
          </p:nvSpPr>
          <p:spPr>
            <a:xfrm>
              <a:off x="2928938" y="2578100"/>
              <a:ext cx="3584575" cy="4279900"/>
            </a:xfrm>
            <a:custGeom>
              <a:avLst/>
              <a:gdLst/>
              <a:ahLst/>
              <a:cxnLst/>
              <a:rect l="l" t="t" r="r" b="b"/>
              <a:pathLst>
                <a:path w="2258" h="2696" extrusionOk="0">
                  <a:moveTo>
                    <a:pt x="2258" y="2696"/>
                  </a:moveTo>
                  <a:lnTo>
                    <a:pt x="264" y="111"/>
                  </a:lnTo>
                  <a:lnTo>
                    <a:pt x="228" y="60"/>
                  </a:lnTo>
                  <a:lnTo>
                    <a:pt x="225" y="57"/>
                  </a:lnTo>
                  <a:lnTo>
                    <a:pt x="0" y="0"/>
                  </a:lnTo>
                  <a:lnTo>
                    <a:pt x="0" y="3"/>
                  </a:lnTo>
                  <a:lnTo>
                    <a:pt x="1697" y="2696"/>
                  </a:lnTo>
                  <a:lnTo>
                    <a:pt x="2258" y="2696"/>
                  </a:lnTo>
                  <a:close/>
                </a:path>
              </a:pathLst>
            </a:custGeom>
            <a:solidFill>
              <a:srgbClr val="3F3F3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orbel"/>
                <a:ea typeface="Corbel"/>
                <a:cs typeface="Corbel"/>
                <a:sym typeface="Corbel"/>
              </a:endParaRPr>
            </a:p>
          </p:txBody>
        </p:sp>
      </p:grpSp>
      <p:sp>
        <p:nvSpPr>
          <p:cNvPr id="194" name="Google Shape;194;p22"/>
          <p:cNvSpPr/>
          <p:nvPr/>
        </p:nvSpPr>
        <p:spPr>
          <a:xfrm>
            <a:off x="0" y="0"/>
            <a:ext cx="12192000" cy="6858002"/>
          </a:xfrm>
          <a:prstGeom prst="rect">
            <a:avLst/>
          </a:prstGeom>
          <a:blipFill rotWithShape="1">
            <a:blip r:embed="rId3">
              <a:alphaModFix/>
            </a:blip>
            <a:stretch>
              <a:fillRect/>
            </a:stretch>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orbel"/>
              <a:ea typeface="Corbel"/>
              <a:cs typeface="Corbel"/>
              <a:sym typeface="Corbel"/>
            </a:endParaRPr>
          </a:p>
        </p:txBody>
      </p:sp>
      <p:sp>
        <p:nvSpPr>
          <p:cNvPr id="195" name="Google Shape;195;p22"/>
          <p:cNvSpPr/>
          <p:nvPr/>
        </p:nvSpPr>
        <p:spPr>
          <a:xfrm>
            <a:off x="0" y="2"/>
            <a:ext cx="12192000" cy="6858000"/>
          </a:xfrm>
          <a:prstGeom prst="rect">
            <a:avLst/>
          </a:prstGeom>
          <a:blipFill rotWithShape="1">
            <a:blip r:embed="rId3">
              <a:alphaModFix/>
            </a:blip>
            <a:stretch>
              <a:fillRect/>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entury Gothic"/>
              <a:ea typeface="Century Gothic"/>
              <a:cs typeface="Century Gothic"/>
              <a:sym typeface="Century Gothic"/>
            </a:endParaRPr>
          </a:p>
        </p:txBody>
      </p:sp>
      <p:sp>
        <p:nvSpPr>
          <p:cNvPr id="196" name="Google Shape;196;p22"/>
          <p:cNvSpPr txBox="1">
            <a:spLocks noGrp="1"/>
          </p:cNvSpPr>
          <p:nvPr>
            <p:ph type="title"/>
          </p:nvPr>
        </p:nvSpPr>
        <p:spPr>
          <a:xfrm>
            <a:off x="792482" y="821265"/>
            <a:ext cx="6979918" cy="5222117"/>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1400"/>
              <a:buFont typeface="Arial"/>
              <a:buNone/>
            </a:pPr>
            <a:r>
              <a:rPr lang="en-IN" sz="2000" b="1" i="0" dirty="0">
                <a:latin typeface="Times New Roman" panose="02020603050405020304" pitchFamily="18" charset="0"/>
                <a:cs typeface="Times New Roman" panose="02020603050405020304" pitchFamily="18" charset="0"/>
                <a:sym typeface="Arial"/>
              </a:rPr>
              <a:t>Key Methods: </a:t>
            </a:r>
            <a:r>
              <a:rPr lang="en-US" sz="1800" dirty="0">
                <a:solidFill>
                  <a:srgbClr val="2B91AF"/>
                </a:solidFill>
                <a:latin typeface="Consolas" panose="020B0609020204030204" pitchFamily="49" charset="0"/>
              </a:rPr>
              <a:t>Population</a:t>
            </a:r>
            <a:r>
              <a:rPr lang="en-US" sz="1800" dirty="0">
                <a:solidFill>
                  <a:srgbClr val="000000"/>
                </a:solidFill>
                <a:latin typeface="Consolas" panose="020B0609020204030204" pitchFamily="49" charset="0"/>
              </a:rPr>
              <a:t>::</a:t>
            </a:r>
            <a:r>
              <a:rPr lang="en-US" sz="2000" dirty="0">
                <a:solidFill>
                  <a:srgbClr val="000000"/>
                </a:solidFill>
                <a:latin typeface="Times New Roman" panose="02020603050405020304" pitchFamily="18" charset="0"/>
                <a:cs typeface="Times New Roman" panose="02020603050405020304" pitchFamily="18" charset="0"/>
              </a:rPr>
              <a:t>contagion()</a:t>
            </a:r>
            <a:br>
              <a:rPr lang="en-US" sz="1800" dirty="0">
                <a:solidFill>
                  <a:srgbClr val="000000"/>
                </a:solidFill>
                <a:latin typeface="Times New Roman" panose="02020603050405020304" pitchFamily="18" charset="0"/>
                <a:cs typeface="Times New Roman" panose="02020603050405020304" pitchFamily="18" charset="0"/>
              </a:rPr>
            </a:br>
            <a:br>
              <a:rPr lang="en-US" sz="1800" dirty="0">
                <a:solidFill>
                  <a:srgbClr val="000000"/>
                </a:solidFill>
                <a:latin typeface="Times New Roman" panose="02020603050405020304" pitchFamily="18" charset="0"/>
                <a:cs typeface="Times New Roman" panose="02020603050405020304" pitchFamily="18" charset="0"/>
              </a:rPr>
            </a:br>
            <a:r>
              <a:rPr lang="en-US" sz="1800" b="0" i="0" dirty="0">
                <a:solidFill>
                  <a:srgbClr val="374151"/>
                </a:solidFill>
                <a:effectLst/>
                <a:latin typeface="Times New Roman" panose="02020603050405020304" pitchFamily="18" charset="0"/>
                <a:cs typeface="Times New Roman" panose="02020603050405020304" pitchFamily="18" charset="0"/>
              </a:rPr>
              <a:t>Firstly, to ensure the authenticity of the stimulation, the population </a:t>
            </a:r>
            <a:r>
              <a:rPr lang="en-US" altLang="zh-CN" sz="1800" b="0" i="0" dirty="0">
                <a:solidFill>
                  <a:srgbClr val="374151"/>
                </a:solidFill>
                <a:effectLst/>
                <a:latin typeface="Times New Roman" panose="02020603050405020304" pitchFamily="18" charset="0"/>
                <a:cs typeface="Times New Roman" panose="02020603050405020304" pitchFamily="18" charset="0"/>
              </a:rPr>
              <a:t>class </a:t>
            </a:r>
            <a:r>
              <a:rPr lang="en-US" sz="1800" b="0" i="0" dirty="0">
                <a:solidFill>
                  <a:srgbClr val="374151"/>
                </a:solidFill>
                <a:effectLst/>
                <a:latin typeface="Times New Roman" panose="02020603050405020304" pitchFamily="18" charset="0"/>
                <a:cs typeface="Times New Roman" panose="02020603050405020304" pitchFamily="18" charset="0"/>
              </a:rPr>
              <a:t>includes different regions. The virus starts in a particular region, spreads locally, and there is a small probability of individuals traveling to other regions</a:t>
            </a:r>
            <a:br>
              <a:rPr lang="en-US" sz="1800" dirty="0">
                <a:solidFill>
                  <a:srgbClr val="000000"/>
                </a:solidFill>
                <a:latin typeface="Times New Roman" panose="02020603050405020304" pitchFamily="18" charset="0"/>
                <a:cs typeface="Times New Roman" panose="02020603050405020304" pitchFamily="18" charset="0"/>
              </a:rPr>
            </a:br>
            <a:br>
              <a:rPr lang="en-US" sz="1800" dirty="0">
                <a:solidFill>
                  <a:srgbClr val="000000"/>
                </a:solidFill>
                <a:latin typeface="Times New Roman" panose="02020603050405020304" pitchFamily="18" charset="0"/>
                <a:cs typeface="Times New Roman" panose="02020603050405020304" pitchFamily="18" charset="0"/>
              </a:rPr>
            </a:br>
            <a:r>
              <a:rPr lang="en-US" sz="1800" b="0" i="0" dirty="0">
                <a:solidFill>
                  <a:srgbClr val="374151"/>
                </a:solidFill>
                <a:effectLst/>
                <a:latin typeface="Times New Roman" panose="02020603050405020304" pitchFamily="18" charset="0"/>
                <a:cs typeface="Times New Roman" panose="02020603050405020304" pitchFamily="18" charset="0"/>
              </a:rPr>
              <a:t>The virus transmission in a specific region adopts a conservative simulation method: each infected individual's contacts are stored in a set, simulating the transmission among individuals.</a:t>
            </a:r>
            <a:br>
              <a:rPr lang="en-US" sz="1800" b="0" i="0" dirty="0">
                <a:solidFill>
                  <a:srgbClr val="374151"/>
                </a:solidFill>
                <a:effectLst/>
                <a:latin typeface="Times New Roman" panose="02020603050405020304" pitchFamily="18" charset="0"/>
                <a:cs typeface="Times New Roman" panose="02020603050405020304" pitchFamily="18" charset="0"/>
              </a:rPr>
            </a:br>
            <a:br>
              <a:rPr lang="en-US" sz="1800" b="0" i="0" dirty="0">
                <a:solidFill>
                  <a:srgbClr val="374151"/>
                </a:solidFill>
                <a:effectLst/>
                <a:latin typeface="Times New Roman" panose="02020603050405020304" pitchFamily="18" charset="0"/>
                <a:cs typeface="Times New Roman" panose="02020603050405020304" pitchFamily="18" charset="0"/>
              </a:rPr>
            </a:br>
            <a:r>
              <a:rPr lang="en-US" sz="1800" b="0" i="0" dirty="0">
                <a:solidFill>
                  <a:srgbClr val="374151"/>
                </a:solidFill>
                <a:effectLst/>
                <a:latin typeface="Times New Roman" panose="02020603050405020304" pitchFamily="18" charset="0"/>
                <a:cs typeface="Times New Roman" panose="02020603050405020304" pitchFamily="18" charset="0"/>
              </a:rPr>
              <a:t>There is also a small probability for individuals to travel between different regions, thereby causing the virus to spread from one region to another.</a:t>
            </a:r>
            <a:br>
              <a:rPr lang="en-US" sz="1800" dirty="0">
                <a:solidFill>
                  <a:srgbClr val="000000"/>
                </a:solidFill>
                <a:latin typeface="Times New Roman" panose="02020603050405020304" pitchFamily="18" charset="0"/>
                <a:cs typeface="Times New Roman" panose="02020603050405020304" pitchFamily="18" charset="0"/>
              </a:rPr>
            </a:br>
            <a:br>
              <a:rPr lang="en-IN" sz="1400" b="0" i="0" dirty="0">
                <a:latin typeface="Times New Roman" panose="02020603050405020304" pitchFamily="18" charset="0"/>
                <a:cs typeface="Times New Roman" panose="02020603050405020304" pitchFamily="18" charset="0"/>
                <a:sym typeface="Arial"/>
              </a:rPr>
            </a:br>
            <a:endParaRPr sz="1400" dirty="0">
              <a:latin typeface="Times New Roman" panose="02020603050405020304" pitchFamily="18" charset="0"/>
              <a:cs typeface="Times New Roman" panose="02020603050405020304" pitchFamily="18" charset="0"/>
            </a:endParaRPr>
          </a:p>
        </p:txBody>
      </p:sp>
      <p:cxnSp>
        <p:nvCxnSpPr>
          <p:cNvPr id="197" name="Google Shape;197;p22"/>
          <p:cNvCxnSpPr/>
          <p:nvPr/>
        </p:nvCxnSpPr>
        <p:spPr>
          <a:xfrm>
            <a:off x="8131624" y="1923563"/>
            <a:ext cx="0" cy="3017520"/>
          </a:xfrm>
          <a:prstGeom prst="straightConnector1">
            <a:avLst/>
          </a:prstGeom>
          <a:noFill/>
          <a:ln w="19050" cap="flat" cmpd="sng">
            <a:solidFill>
              <a:schemeClr val="accent1"/>
            </a:solidFill>
            <a:prstDash val="solid"/>
            <a:round/>
            <a:headEnd type="none" w="sm" len="sm"/>
            <a:tailEnd type="none" w="sm" len="sm"/>
          </a:ln>
        </p:spPr>
      </p:cxn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grpSp>
        <p:nvGrpSpPr>
          <p:cNvPr id="187" name="Google Shape;187;p22"/>
          <p:cNvGrpSpPr/>
          <p:nvPr/>
        </p:nvGrpSpPr>
        <p:grpSpPr>
          <a:xfrm>
            <a:off x="546100" y="-4763"/>
            <a:ext cx="5014912" cy="6862763"/>
            <a:chOff x="2928938" y="-4763"/>
            <a:chExt cx="5014912" cy="6862763"/>
          </a:xfrm>
        </p:grpSpPr>
        <p:sp>
          <p:nvSpPr>
            <p:cNvPr id="188" name="Google Shape;188;p22"/>
            <p:cNvSpPr/>
            <p:nvPr/>
          </p:nvSpPr>
          <p:spPr>
            <a:xfrm>
              <a:off x="3367088" y="-4763"/>
              <a:ext cx="1063625" cy="2782888"/>
            </a:xfrm>
            <a:custGeom>
              <a:avLst/>
              <a:gdLst/>
              <a:ahLst/>
              <a:cxnLst/>
              <a:rect l="l" t="t" r="r" b="b"/>
              <a:pathLst>
                <a:path w="670" h="1753" extrusionOk="0">
                  <a:moveTo>
                    <a:pt x="0" y="1696"/>
                  </a:moveTo>
                  <a:lnTo>
                    <a:pt x="225" y="1753"/>
                  </a:lnTo>
                  <a:lnTo>
                    <a:pt x="670" y="0"/>
                  </a:lnTo>
                  <a:lnTo>
                    <a:pt x="430" y="0"/>
                  </a:lnTo>
                  <a:lnTo>
                    <a:pt x="0" y="1696"/>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orbel"/>
                <a:ea typeface="Corbel"/>
                <a:cs typeface="Corbel"/>
                <a:sym typeface="Corbel"/>
              </a:endParaRPr>
            </a:p>
          </p:txBody>
        </p:sp>
        <p:sp>
          <p:nvSpPr>
            <p:cNvPr id="189" name="Google Shape;189;p22"/>
            <p:cNvSpPr/>
            <p:nvPr/>
          </p:nvSpPr>
          <p:spPr>
            <a:xfrm>
              <a:off x="2928938" y="-4763"/>
              <a:ext cx="1035050" cy="2673350"/>
            </a:xfrm>
            <a:custGeom>
              <a:avLst/>
              <a:gdLst/>
              <a:ahLst/>
              <a:cxnLst/>
              <a:rect l="l" t="t" r="r" b="b"/>
              <a:pathLst>
                <a:path w="652" h="1684" extrusionOk="0">
                  <a:moveTo>
                    <a:pt x="225" y="1684"/>
                  </a:moveTo>
                  <a:lnTo>
                    <a:pt x="652" y="0"/>
                  </a:lnTo>
                  <a:lnTo>
                    <a:pt x="411" y="0"/>
                  </a:lnTo>
                  <a:lnTo>
                    <a:pt x="0" y="1627"/>
                  </a:lnTo>
                  <a:lnTo>
                    <a:pt x="219" y="1681"/>
                  </a:lnTo>
                  <a:lnTo>
                    <a:pt x="225" y="1684"/>
                  </a:lnTo>
                  <a:close/>
                </a:path>
              </a:pathLst>
            </a:custGeom>
            <a:solidFill>
              <a:srgbClr val="59595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orbel"/>
                <a:ea typeface="Corbel"/>
                <a:cs typeface="Corbel"/>
                <a:sym typeface="Corbel"/>
              </a:endParaRPr>
            </a:p>
          </p:txBody>
        </p:sp>
        <p:sp>
          <p:nvSpPr>
            <p:cNvPr id="190" name="Google Shape;190;p22"/>
            <p:cNvSpPr/>
            <p:nvPr/>
          </p:nvSpPr>
          <p:spPr>
            <a:xfrm>
              <a:off x="2928938" y="2582862"/>
              <a:ext cx="2693987" cy="4275138"/>
            </a:xfrm>
            <a:custGeom>
              <a:avLst/>
              <a:gdLst/>
              <a:ahLst/>
              <a:cxnLst/>
              <a:rect l="l" t="t" r="r" b="b"/>
              <a:pathLst>
                <a:path w="1697" h="2693" extrusionOk="0">
                  <a:moveTo>
                    <a:pt x="0" y="0"/>
                  </a:moveTo>
                  <a:lnTo>
                    <a:pt x="1622" y="2693"/>
                  </a:lnTo>
                  <a:lnTo>
                    <a:pt x="1697" y="2693"/>
                  </a:lnTo>
                  <a:lnTo>
                    <a:pt x="0" y="0"/>
                  </a:lnTo>
                  <a:close/>
                </a:path>
              </a:pathLst>
            </a:custGeom>
            <a:solidFill>
              <a:srgbClr val="26262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orbel"/>
                <a:ea typeface="Corbel"/>
                <a:cs typeface="Corbel"/>
                <a:sym typeface="Corbel"/>
              </a:endParaRPr>
            </a:p>
          </p:txBody>
        </p:sp>
        <p:sp>
          <p:nvSpPr>
            <p:cNvPr id="191" name="Google Shape;191;p22"/>
            <p:cNvSpPr/>
            <p:nvPr/>
          </p:nvSpPr>
          <p:spPr>
            <a:xfrm>
              <a:off x="3371850" y="2692400"/>
              <a:ext cx="3332162" cy="4165600"/>
            </a:xfrm>
            <a:custGeom>
              <a:avLst/>
              <a:gdLst/>
              <a:ahLst/>
              <a:cxnLst/>
              <a:rect l="l" t="t" r="r" b="b"/>
              <a:pathLst>
                <a:path w="2099" h="2624" extrusionOk="0">
                  <a:moveTo>
                    <a:pt x="2099" y="2624"/>
                  </a:moveTo>
                  <a:lnTo>
                    <a:pt x="0" y="0"/>
                  </a:lnTo>
                  <a:lnTo>
                    <a:pt x="2021" y="2624"/>
                  </a:lnTo>
                  <a:lnTo>
                    <a:pt x="2099" y="2624"/>
                  </a:lnTo>
                  <a:close/>
                </a:path>
              </a:pathLst>
            </a:custGeom>
            <a:solidFill>
              <a:srgbClr val="0B598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orbel"/>
                <a:ea typeface="Corbel"/>
                <a:cs typeface="Corbel"/>
                <a:sym typeface="Corbel"/>
              </a:endParaRPr>
            </a:p>
          </p:txBody>
        </p:sp>
        <p:sp>
          <p:nvSpPr>
            <p:cNvPr id="192" name="Google Shape;192;p22"/>
            <p:cNvSpPr/>
            <p:nvPr/>
          </p:nvSpPr>
          <p:spPr>
            <a:xfrm>
              <a:off x="3367088" y="2687637"/>
              <a:ext cx="4576762" cy="4170363"/>
            </a:xfrm>
            <a:custGeom>
              <a:avLst/>
              <a:gdLst/>
              <a:ahLst/>
              <a:cxnLst/>
              <a:rect l="l" t="t" r="r" b="b"/>
              <a:pathLst>
                <a:path w="2883" h="2627" extrusionOk="0">
                  <a:moveTo>
                    <a:pt x="0" y="0"/>
                  </a:moveTo>
                  <a:lnTo>
                    <a:pt x="3" y="3"/>
                  </a:lnTo>
                  <a:lnTo>
                    <a:pt x="2102" y="2627"/>
                  </a:lnTo>
                  <a:lnTo>
                    <a:pt x="2883" y="2627"/>
                  </a:lnTo>
                  <a:lnTo>
                    <a:pt x="225" y="57"/>
                  </a:lnTo>
                  <a:lnTo>
                    <a:pt x="0" y="0"/>
                  </a:lnTo>
                  <a:close/>
                </a:path>
              </a:pathLst>
            </a:custGeom>
            <a:solidFill>
              <a:srgbClr val="1186C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orbel"/>
                <a:ea typeface="Corbel"/>
                <a:cs typeface="Corbel"/>
                <a:sym typeface="Corbel"/>
              </a:endParaRPr>
            </a:p>
          </p:txBody>
        </p:sp>
        <p:sp>
          <p:nvSpPr>
            <p:cNvPr id="193" name="Google Shape;193;p22"/>
            <p:cNvSpPr/>
            <p:nvPr/>
          </p:nvSpPr>
          <p:spPr>
            <a:xfrm>
              <a:off x="2928938" y="2578100"/>
              <a:ext cx="3584575" cy="4279900"/>
            </a:xfrm>
            <a:custGeom>
              <a:avLst/>
              <a:gdLst/>
              <a:ahLst/>
              <a:cxnLst/>
              <a:rect l="l" t="t" r="r" b="b"/>
              <a:pathLst>
                <a:path w="2258" h="2696" extrusionOk="0">
                  <a:moveTo>
                    <a:pt x="2258" y="2696"/>
                  </a:moveTo>
                  <a:lnTo>
                    <a:pt x="264" y="111"/>
                  </a:lnTo>
                  <a:lnTo>
                    <a:pt x="228" y="60"/>
                  </a:lnTo>
                  <a:lnTo>
                    <a:pt x="225" y="57"/>
                  </a:lnTo>
                  <a:lnTo>
                    <a:pt x="0" y="0"/>
                  </a:lnTo>
                  <a:lnTo>
                    <a:pt x="0" y="3"/>
                  </a:lnTo>
                  <a:lnTo>
                    <a:pt x="1697" y="2696"/>
                  </a:lnTo>
                  <a:lnTo>
                    <a:pt x="2258" y="2696"/>
                  </a:lnTo>
                  <a:close/>
                </a:path>
              </a:pathLst>
            </a:custGeom>
            <a:solidFill>
              <a:srgbClr val="3F3F3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orbel"/>
                <a:ea typeface="Corbel"/>
                <a:cs typeface="Corbel"/>
                <a:sym typeface="Corbel"/>
              </a:endParaRPr>
            </a:p>
          </p:txBody>
        </p:sp>
      </p:grpSp>
      <p:sp>
        <p:nvSpPr>
          <p:cNvPr id="194" name="Google Shape;194;p22"/>
          <p:cNvSpPr/>
          <p:nvPr/>
        </p:nvSpPr>
        <p:spPr>
          <a:xfrm>
            <a:off x="0" y="0"/>
            <a:ext cx="12192000" cy="6858002"/>
          </a:xfrm>
          <a:prstGeom prst="rect">
            <a:avLst/>
          </a:prstGeom>
          <a:blipFill rotWithShape="1">
            <a:blip r:embed="rId3">
              <a:alphaModFix/>
            </a:blip>
            <a:stretch>
              <a:fillRect/>
            </a:stretch>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orbel"/>
              <a:ea typeface="Corbel"/>
              <a:cs typeface="Corbel"/>
              <a:sym typeface="Corbel"/>
            </a:endParaRPr>
          </a:p>
        </p:txBody>
      </p:sp>
      <p:sp>
        <p:nvSpPr>
          <p:cNvPr id="195" name="Google Shape;195;p22"/>
          <p:cNvSpPr/>
          <p:nvPr/>
        </p:nvSpPr>
        <p:spPr>
          <a:xfrm>
            <a:off x="0" y="2"/>
            <a:ext cx="12192000" cy="6858000"/>
          </a:xfrm>
          <a:prstGeom prst="rect">
            <a:avLst/>
          </a:prstGeom>
          <a:blipFill rotWithShape="1">
            <a:blip r:embed="rId3">
              <a:alphaModFix/>
            </a:blip>
            <a:stretch>
              <a:fillRect/>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entury Gothic"/>
              <a:ea typeface="Century Gothic"/>
              <a:cs typeface="Century Gothic"/>
              <a:sym typeface="Century Gothic"/>
            </a:endParaRPr>
          </a:p>
        </p:txBody>
      </p:sp>
      <p:sp>
        <p:nvSpPr>
          <p:cNvPr id="196" name="Google Shape;196;p22"/>
          <p:cNvSpPr txBox="1">
            <a:spLocks noGrp="1"/>
          </p:cNvSpPr>
          <p:nvPr>
            <p:ph type="title"/>
          </p:nvPr>
        </p:nvSpPr>
        <p:spPr>
          <a:xfrm>
            <a:off x="792482" y="821265"/>
            <a:ext cx="6979918" cy="5222117"/>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1400"/>
              <a:buFont typeface="Arial"/>
              <a:buNone/>
            </a:pPr>
            <a:r>
              <a:rPr lang="en-IN" sz="2000" b="1" i="0" dirty="0">
                <a:latin typeface="Times New Roman" panose="02020603050405020304" pitchFamily="18" charset="0"/>
                <a:cs typeface="Times New Roman" panose="02020603050405020304" pitchFamily="18" charset="0"/>
                <a:sym typeface="Arial"/>
              </a:rPr>
              <a:t>Key Methods: </a:t>
            </a:r>
            <a:r>
              <a:rPr lang="en-US" sz="1800" dirty="0">
                <a:solidFill>
                  <a:srgbClr val="2B91AF"/>
                </a:solidFill>
                <a:latin typeface="Consolas" panose="020B0609020204030204" pitchFamily="49" charset="0"/>
              </a:rPr>
              <a:t>Population</a:t>
            </a:r>
            <a:r>
              <a:rPr lang="en-US" sz="1800" dirty="0">
                <a:solidFill>
                  <a:srgbClr val="000000"/>
                </a:solidFill>
                <a:latin typeface="Consolas" panose="020B0609020204030204" pitchFamily="49" charset="0"/>
              </a:rPr>
              <a:t>::</a:t>
            </a:r>
            <a:r>
              <a:rPr lang="en-US" sz="2000" dirty="0">
                <a:solidFill>
                  <a:srgbClr val="000000"/>
                </a:solidFill>
                <a:latin typeface="Times New Roman" panose="02020603050405020304" pitchFamily="18" charset="0"/>
                <a:cs typeface="Times New Roman" panose="02020603050405020304" pitchFamily="18" charset="0"/>
              </a:rPr>
              <a:t>mutation()</a:t>
            </a:r>
            <a:br>
              <a:rPr lang="en-US" sz="1800" dirty="0">
                <a:solidFill>
                  <a:srgbClr val="000000"/>
                </a:solidFill>
                <a:latin typeface="Times New Roman" panose="02020603050405020304" pitchFamily="18" charset="0"/>
                <a:cs typeface="Times New Roman" panose="02020603050405020304" pitchFamily="18" charset="0"/>
              </a:rPr>
            </a:br>
            <a:br>
              <a:rPr lang="en-US" sz="1800" dirty="0">
                <a:solidFill>
                  <a:srgbClr val="000000"/>
                </a:solidFill>
                <a:latin typeface="Times New Roman" panose="02020603050405020304" pitchFamily="18" charset="0"/>
                <a:cs typeface="Times New Roman" panose="02020603050405020304" pitchFamily="18" charset="0"/>
              </a:rPr>
            </a:br>
            <a:r>
              <a:rPr lang="en-US" sz="1800" b="0" i="0" dirty="0">
                <a:solidFill>
                  <a:srgbClr val="374151"/>
                </a:solidFill>
                <a:effectLst/>
                <a:latin typeface="Times New Roman" panose="02020603050405020304" pitchFamily="18" charset="0"/>
                <a:cs typeface="Times New Roman" panose="02020603050405020304" pitchFamily="18" charset="0"/>
              </a:rPr>
              <a:t>After multiple transmissions of the virus, it mutates, resulting in individuals who previously had some immunity being directly infected.</a:t>
            </a:r>
            <a:br>
              <a:rPr lang="en-US" sz="1800" b="0" i="0" dirty="0">
                <a:solidFill>
                  <a:srgbClr val="374151"/>
                </a:solidFill>
                <a:effectLst/>
                <a:latin typeface="Times New Roman" panose="02020603050405020304" pitchFamily="18" charset="0"/>
                <a:cs typeface="Times New Roman" panose="02020603050405020304" pitchFamily="18" charset="0"/>
              </a:rPr>
            </a:br>
            <a:br>
              <a:rPr lang="en-US" sz="1800" b="0" i="0" dirty="0">
                <a:solidFill>
                  <a:srgbClr val="374151"/>
                </a:solidFill>
                <a:effectLst/>
                <a:latin typeface="Times New Roman" panose="02020603050405020304" pitchFamily="18" charset="0"/>
                <a:cs typeface="Times New Roman" panose="02020603050405020304" pitchFamily="18" charset="0"/>
              </a:rPr>
            </a:br>
            <a:br>
              <a:rPr lang="en-US" sz="1800" dirty="0">
                <a:solidFill>
                  <a:srgbClr val="000000"/>
                </a:solidFill>
                <a:latin typeface="Times New Roman" panose="02020603050405020304" pitchFamily="18" charset="0"/>
                <a:cs typeface="Times New Roman" panose="02020603050405020304" pitchFamily="18" charset="0"/>
              </a:rPr>
            </a:br>
            <a:br>
              <a:rPr lang="en-US" sz="1800" dirty="0">
                <a:solidFill>
                  <a:srgbClr val="000000"/>
                </a:solidFill>
                <a:latin typeface="Times New Roman" panose="02020603050405020304" pitchFamily="18" charset="0"/>
                <a:cs typeface="Times New Roman" panose="02020603050405020304" pitchFamily="18" charset="0"/>
              </a:rPr>
            </a:br>
            <a:r>
              <a:rPr lang="en-US" sz="1800" b="0" i="0" dirty="0">
                <a:solidFill>
                  <a:srgbClr val="374151"/>
                </a:solidFill>
                <a:effectLst/>
                <a:latin typeface="Times New Roman" panose="02020603050405020304" pitchFamily="18" charset="0"/>
                <a:cs typeface="Times New Roman" panose="02020603050405020304" pitchFamily="18" charset="0"/>
              </a:rPr>
              <a:t>However, individuals who have been vaccinated will be immune to all strains of the virus.</a:t>
            </a:r>
            <a:br>
              <a:rPr lang="en-US" sz="1800" dirty="0">
                <a:solidFill>
                  <a:srgbClr val="000000"/>
                </a:solidFill>
                <a:latin typeface="Times New Roman" panose="02020603050405020304" pitchFamily="18" charset="0"/>
                <a:cs typeface="Times New Roman" panose="02020603050405020304" pitchFamily="18" charset="0"/>
              </a:rPr>
            </a:br>
            <a:br>
              <a:rPr lang="en-US" sz="1800" dirty="0">
                <a:solidFill>
                  <a:srgbClr val="000000"/>
                </a:solidFill>
                <a:latin typeface="Times New Roman" panose="02020603050405020304" pitchFamily="18" charset="0"/>
                <a:cs typeface="Times New Roman" panose="02020603050405020304" pitchFamily="18" charset="0"/>
              </a:rPr>
            </a:br>
            <a:r>
              <a:rPr lang="en-US" sz="1800" b="0" i="0" dirty="0">
                <a:solidFill>
                  <a:srgbClr val="374151"/>
                </a:solidFill>
                <a:effectLst/>
                <a:latin typeface="Times New Roman" panose="02020603050405020304" pitchFamily="18" charset="0"/>
                <a:cs typeface="Times New Roman" panose="02020603050405020304" pitchFamily="18" charset="0"/>
              </a:rPr>
              <a:t>To achieve this, we need to continuously update the number of transmissions during the infection process, and calculate the immunity level during the recovery.</a:t>
            </a:r>
            <a:br>
              <a:rPr lang="en-IN" sz="1800" b="0" i="0" dirty="0">
                <a:latin typeface="Times New Roman" panose="02020603050405020304" pitchFamily="18" charset="0"/>
                <a:cs typeface="Times New Roman" panose="02020603050405020304" pitchFamily="18" charset="0"/>
                <a:sym typeface="Arial"/>
              </a:rPr>
            </a:br>
            <a:endParaRPr sz="1800" dirty="0">
              <a:latin typeface="Times New Roman" panose="02020603050405020304" pitchFamily="18" charset="0"/>
              <a:cs typeface="Times New Roman" panose="02020603050405020304" pitchFamily="18" charset="0"/>
            </a:endParaRPr>
          </a:p>
        </p:txBody>
      </p:sp>
      <p:cxnSp>
        <p:nvCxnSpPr>
          <p:cNvPr id="197" name="Google Shape;197;p22"/>
          <p:cNvCxnSpPr/>
          <p:nvPr/>
        </p:nvCxnSpPr>
        <p:spPr>
          <a:xfrm>
            <a:off x="8131624" y="1923563"/>
            <a:ext cx="0" cy="3017520"/>
          </a:xfrm>
          <a:prstGeom prst="straightConnector1">
            <a:avLst/>
          </a:prstGeom>
          <a:noFill/>
          <a:ln w="19050" cap="flat" cmpd="sng">
            <a:solidFill>
              <a:schemeClr val="accent1"/>
            </a:solidFill>
            <a:prstDash val="solid"/>
            <a:round/>
            <a:headEnd type="none" w="sm" len="sm"/>
            <a:tailEnd type="none" w="sm" len="sm"/>
          </a:ln>
        </p:spPr>
      </p:cxnSp>
      <p:pic>
        <p:nvPicPr>
          <p:cNvPr id="3" name="Picture 2" descr="A computer screen shot of a program&#10;&#10;Description automatically generated">
            <a:extLst>
              <a:ext uri="{FF2B5EF4-FFF2-40B4-BE49-F238E27FC236}">
                <a16:creationId xmlns:a16="http://schemas.microsoft.com/office/drawing/2014/main" id="{919330BD-4577-78D7-F7D4-AC01C824F669}"/>
              </a:ext>
            </a:extLst>
          </p:cNvPr>
          <p:cNvPicPr>
            <a:picLocks noChangeAspect="1"/>
          </p:cNvPicPr>
          <p:nvPr/>
        </p:nvPicPr>
        <p:blipFill>
          <a:blip r:embed="rId4"/>
          <a:stretch>
            <a:fillRect/>
          </a:stretch>
        </p:blipFill>
        <p:spPr>
          <a:xfrm>
            <a:off x="7399982" y="1455173"/>
            <a:ext cx="4667879" cy="3947653"/>
          </a:xfrm>
          <a:prstGeom prst="rect">
            <a:avLst/>
          </a:prstGeom>
        </p:spPr>
      </p:pic>
    </p:spTree>
    <p:extLst>
      <p:ext uri="{BB962C8B-B14F-4D97-AF65-F5344CB8AC3E}">
        <p14:creationId xmlns:p14="http://schemas.microsoft.com/office/powerpoint/2010/main" val="23787473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grpSp>
        <p:nvGrpSpPr>
          <p:cNvPr id="187" name="Google Shape;187;p22"/>
          <p:cNvGrpSpPr/>
          <p:nvPr/>
        </p:nvGrpSpPr>
        <p:grpSpPr>
          <a:xfrm>
            <a:off x="546100" y="-4763"/>
            <a:ext cx="5014912" cy="6862763"/>
            <a:chOff x="2928938" y="-4763"/>
            <a:chExt cx="5014912" cy="6862763"/>
          </a:xfrm>
        </p:grpSpPr>
        <p:sp>
          <p:nvSpPr>
            <p:cNvPr id="188" name="Google Shape;188;p22"/>
            <p:cNvSpPr/>
            <p:nvPr/>
          </p:nvSpPr>
          <p:spPr>
            <a:xfrm>
              <a:off x="3367088" y="-4763"/>
              <a:ext cx="1063625" cy="2782888"/>
            </a:xfrm>
            <a:custGeom>
              <a:avLst/>
              <a:gdLst/>
              <a:ahLst/>
              <a:cxnLst/>
              <a:rect l="l" t="t" r="r" b="b"/>
              <a:pathLst>
                <a:path w="670" h="1753" extrusionOk="0">
                  <a:moveTo>
                    <a:pt x="0" y="1696"/>
                  </a:moveTo>
                  <a:lnTo>
                    <a:pt x="225" y="1753"/>
                  </a:lnTo>
                  <a:lnTo>
                    <a:pt x="670" y="0"/>
                  </a:lnTo>
                  <a:lnTo>
                    <a:pt x="430" y="0"/>
                  </a:lnTo>
                  <a:lnTo>
                    <a:pt x="0" y="1696"/>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orbel"/>
                <a:ea typeface="Corbel"/>
                <a:cs typeface="Corbel"/>
                <a:sym typeface="Corbel"/>
              </a:endParaRPr>
            </a:p>
          </p:txBody>
        </p:sp>
        <p:sp>
          <p:nvSpPr>
            <p:cNvPr id="189" name="Google Shape;189;p22"/>
            <p:cNvSpPr/>
            <p:nvPr/>
          </p:nvSpPr>
          <p:spPr>
            <a:xfrm>
              <a:off x="2928938" y="-4763"/>
              <a:ext cx="1035050" cy="2673350"/>
            </a:xfrm>
            <a:custGeom>
              <a:avLst/>
              <a:gdLst/>
              <a:ahLst/>
              <a:cxnLst/>
              <a:rect l="l" t="t" r="r" b="b"/>
              <a:pathLst>
                <a:path w="652" h="1684" extrusionOk="0">
                  <a:moveTo>
                    <a:pt x="225" y="1684"/>
                  </a:moveTo>
                  <a:lnTo>
                    <a:pt x="652" y="0"/>
                  </a:lnTo>
                  <a:lnTo>
                    <a:pt x="411" y="0"/>
                  </a:lnTo>
                  <a:lnTo>
                    <a:pt x="0" y="1627"/>
                  </a:lnTo>
                  <a:lnTo>
                    <a:pt x="219" y="1681"/>
                  </a:lnTo>
                  <a:lnTo>
                    <a:pt x="225" y="1684"/>
                  </a:lnTo>
                  <a:close/>
                </a:path>
              </a:pathLst>
            </a:custGeom>
            <a:solidFill>
              <a:srgbClr val="59595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orbel"/>
                <a:ea typeface="Corbel"/>
                <a:cs typeface="Corbel"/>
                <a:sym typeface="Corbel"/>
              </a:endParaRPr>
            </a:p>
          </p:txBody>
        </p:sp>
        <p:sp>
          <p:nvSpPr>
            <p:cNvPr id="190" name="Google Shape;190;p22"/>
            <p:cNvSpPr/>
            <p:nvPr/>
          </p:nvSpPr>
          <p:spPr>
            <a:xfrm>
              <a:off x="2928938" y="2582862"/>
              <a:ext cx="2693987" cy="4275138"/>
            </a:xfrm>
            <a:custGeom>
              <a:avLst/>
              <a:gdLst/>
              <a:ahLst/>
              <a:cxnLst/>
              <a:rect l="l" t="t" r="r" b="b"/>
              <a:pathLst>
                <a:path w="1697" h="2693" extrusionOk="0">
                  <a:moveTo>
                    <a:pt x="0" y="0"/>
                  </a:moveTo>
                  <a:lnTo>
                    <a:pt x="1622" y="2693"/>
                  </a:lnTo>
                  <a:lnTo>
                    <a:pt x="1697" y="2693"/>
                  </a:lnTo>
                  <a:lnTo>
                    <a:pt x="0" y="0"/>
                  </a:lnTo>
                  <a:close/>
                </a:path>
              </a:pathLst>
            </a:custGeom>
            <a:solidFill>
              <a:srgbClr val="26262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orbel"/>
                <a:ea typeface="Corbel"/>
                <a:cs typeface="Corbel"/>
                <a:sym typeface="Corbel"/>
              </a:endParaRPr>
            </a:p>
          </p:txBody>
        </p:sp>
        <p:sp>
          <p:nvSpPr>
            <p:cNvPr id="191" name="Google Shape;191;p22"/>
            <p:cNvSpPr/>
            <p:nvPr/>
          </p:nvSpPr>
          <p:spPr>
            <a:xfrm>
              <a:off x="3371850" y="2692400"/>
              <a:ext cx="3332162" cy="4165600"/>
            </a:xfrm>
            <a:custGeom>
              <a:avLst/>
              <a:gdLst/>
              <a:ahLst/>
              <a:cxnLst/>
              <a:rect l="l" t="t" r="r" b="b"/>
              <a:pathLst>
                <a:path w="2099" h="2624" extrusionOk="0">
                  <a:moveTo>
                    <a:pt x="2099" y="2624"/>
                  </a:moveTo>
                  <a:lnTo>
                    <a:pt x="0" y="0"/>
                  </a:lnTo>
                  <a:lnTo>
                    <a:pt x="2021" y="2624"/>
                  </a:lnTo>
                  <a:lnTo>
                    <a:pt x="2099" y="2624"/>
                  </a:lnTo>
                  <a:close/>
                </a:path>
              </a:pathLst>
            </a:custGeom>
            <a:solidFill>
              <a:srgbClr val="0B598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orbel"/>
                <a:ea typeface="Corbel"/>
                <a:cs typeface="Corbel"/>
                <a:sym typeface="Corbel"/>
              </a:endParaRPr>
            </a:p>
          </p:txBody>
        </p:sp>
        <p:sp>
          <p:nvSpPr>
            <p:cNvPr id="192" name="Google Shape;192;p22"/>
            <p:cNvSpPr/>
            <p:nvPr/>
          </p:nvSpPr>
          <p:spPr>
            <a:xfrm>
              <a:off x="3367088" y="2687637"/>
              <a:ext cx="4576762" cy="4170363"/>
            </a:xfrm>
            <a:custGeom>
              <a:avLst/>
              <a:gdLst/>
              <a:ahLst/>
              <a:cxnLst/>
              <a:rect l="l" t="t" r="r" b="b"/>
              <a:pathLst>
                <a:path w="2883" h="2627" extrusionOk="0">
                  <a:moveTo>
                    <a:pt x="0" y="0"/>
                  </a:moveTo>
                  <a:lnTo>
                    <a:pt x="3" y="3"/>
                  </a:lnTo>
                  <a:lnTo>
                    <a:pt x="2102" y="2627"/>
                  </a:lnTo>
                  <a:lnTo>
                    <a:pt x="2883" y="2627"/>
                  </a:lnTo>
                  <a:lnTo>
                    <a:pt x="225" y="57"/>
                  </a:lnTo>
                  <a:lnTo>
                    <a:pt x="0" y="0"/>
                  </a:lnTo>
                  <a:close/>
                </a:path>
              </a:pathLst>
            </a:custGeom>
            <a:solidFill>
              <a:srgbClr val="1186C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orbel"/>
                <a:ea typeface="Corbel"/>
                <a:cs typeface="Corbel"/>
                <a:sym typeface="Corbel"/>
              </a:endParaRPr>
            </a:p>
          </p:txBody>
        </p:sp>
        <p:sp>
          <p:nvSpPr>
            <p:cNvPr id="193" name="Google Shape;193;p22"/>
            <p:cNvSpPr/>
            <p:nvPr/>
          </p:nvSpPr>
          <p:spPr>
            <a:xfrm>
              <a:off x="2928938" y="2578100"/>
              <a:ext cx="3584575" cy="4279900"/>
            </a:xfrm>
            <a:custGeom>
              <a:avLst/>
              <a:gdLst/>
              <a:ahLst/>
              <a:cxnLst/>
              <a:rect l="l" t="t" r="r" b="b"/>
              <a:pathLst>
                <a:path w="2258" h="2696" extrusionOk="0">
                  <a:moveTo>
                    <a:pt x="2258" y="2696"/>
                  </a:moveTo>
                  <a:lnTo>
                    <a:pt x="264" y="111"/>
                  </a:lnTo>
                  <a:lnTo>
                    <a:pt x="228" y="60"/>
                  </a:lnTo>
                  <a:lnTo>
                    <a:pt x="225" y="57"/>
                  </a:lnTo>
                  <a:lnTo>
                    <a:pt x="0" y="0"/>
                  </a:lnTo>
                  <a:lnTo>
                    <a:pt x="0" y="3"/>
                  </a:lnTo>
                  <a:lnTo>
                    <a:pt x="1697" y="2696"/>
                  </a:lnTo>
                  <a:lnTo>
                    <a:pt x="2258" y="2696"/>
                  </a:lnTo>
                  <a:close/>
                </a:path>
              </a:pathLst>
            </a:custGeom>
            <a:solidFill>
              <a:srgbClr val="3F3F3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orbel"/>
                <a:ea typeface="Corbel"/>
                <a:cs typeface="Corbel"/>
                <a:sym typeface="Corbel"/>
              </a:endParaRPr>
            </a:p>
          </p:txBody>
        </p:sp>
      </p:grpSp>
      <p:sp>
        <p:nvSpPr>
          <p:cNvPr id="194" name="Google Shape;194;p22"/>
          <p:cNvSpPr/>
          <p:nvPr/>
        </p:nvSpPr>
        <p:spPr>
          <a:xfrm>
            <a:off x="0" y="0"/>
            <a:ext cx="12192000" cy="6858002"/>
          </a:xfrm>
          <a:prstGeom prst="rect">
            <a:avLst/>
          </a:prstGeom>
          <a:blipFill rotWithShape="1">
            <a:blip r:embed="rId3">
              <a:alphaModFix/>
            </a:blip>
            <a:stretch>
              <a:fillRect/>
            </a:stretch>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orbel"/>
              <a:ea typeface="Corbel"/>
              <a:cs typeface="Corbel"/>
              <a:sym typeface="Corbel"/>
            </a:endParaRPr>
          </a:p>
        </p:txBody>
      </p:sp>
      <p:sp>
        <p:nvSpPr>
          <p:cNvPr id="195" name="Google Shape;195;p22"/>
          <p:cNvSpPr/>
          <p:nvPr/>
        </p:nvSpPr>
        <p:spPr>
          <a:xfrm>
            <a:off x="0" y="2"/>
            <a:ext cx="12192000" cy="6858000"/>
          </a:xfrm>
          <a:prstGeom prst="rect">
            <a:avLst/>
          </a:prstGeom>
          <a:blipFill rotWithShape="1">
            <a:blip r:embed="rId3">
              <a:alphaModFix/>
            </a:blip>
            <a:stretch>
              <a:fillRect/>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entury Gothic"/>
              <a:ea typeface="Century Gothic"/>
              <a:cs typeface="Century Gothic"/>
              <a:sym typeface="Century Gothic"/>
            </a:endParaRPr>
          </a:p>
        </p:txBody>
      </p:sp>
      <p:sp>
        <p:nvSpPr>
          <p:cNvPr id="196" name="Google Shape;196;p22"/>
          <p:cNvSpPr txBox="1">
            <a:spLocks noGrp="1"/>
          </p:cNvSpPr>
          <p:nvPr>
            <p:ph type="title"/>
          </p:nvPr>
        </p:nvSpPr>
        <p:spPr>
          <a:xfrm>
            <a:off x="792482" y="821265"/>
            <a:ext cx="6979918" cy="5222117"/>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1400"/>
              <a:buFont typeface="Arial"/>
              <a:buNone/>
            </a:pPr>
            <a:r>
              <a:rPr lang="en-IN" sz="2000" b="1" i="0" dirty="0">
                <a:latin typeface="Times New Roman" panose="02020603050405020304" pitchFamily="18" charset="0"/>
                <a:cs typeface="Times New Roman" panose="02020603050405020304" pitchFamily="18" charset="0"/>
                <a:sym typeface="Arial"/>
              </a:rPr>
              <a:t>Key Methods: </a:t>
            </a:r>
            <a:r>
              <a:rPr lang="en-US" sz="2000" dirty="0">
                <a:solidFill>
                  <a:srgbClr val="2B91AF"/>
                </a:solidFill>
                <a:latin typeface="Times New Roman" panose="02020603050405020304" pitchFamily="18" charset="0"/>
                <a:cs typeface="Times New Roman" panose="02020603050405020304" pitchFamily="18" charset="0"/>
              </a:rPr>
              <a:t>Population</a:t>
            </a:r>
            <a:r>
              <a:rPr lang="en-US" sz="2000" dirty="0">
                <a:solidFill>
                  <a:srgbClr val="000000"/>
                </a:solidFill>
                <a:latin typeface="Times New Roman" panose="02020603050405020304" pitchFamily="18" charset="0"/>
                <a:cs typeface="Times New Roman" panose="02020603050405020304" pitchFamily="18" charset="0"/>
              </a:rPr>
              <a:t>::</a:t>
            </a:r>
            <a:r>
              <a:rPr lang="en-US" sz="2000" dirty="0" err="1">
                <a:solidFill>
                  <a:srgbClr val="000000"/>
                </a:solidFill>
                <a:latin typeface="Times New Roman" panose="02020603050405020304" pitchFamily="18" charset="0"/>
                <a:cs typeface="Times New Roman" panose="02020603050405020304" pitchFamily="18" charset="0"/>
              </a:rPr>
              <a:t>OutPutPopulationStates</a:t>
            </a:r>
            <a:r>
              <a:rPr lang="en-US" sz="2000" dirty="0">
                <a:solidFill>
                  <a:srgbClr val="000000"/>
                </a:solidFill>
                <a:latin typeface="Times New Roman" panose="02020603050405020304" pitchFamily="18" charset="0"/>
                <a:cs typeface="Times New Roman" panose="02020603050405020304" pitchFamily="18" charset="0"/>
              </a:rPr>
              <a:t>()</a:t>
            </a:r>
            <a:br>
              <a:rPr lang="en-US" sz="1800" dirty="0">
                <a:solidFill>
                  <a:srgbClr val="000000"/>
                </a:solidFill>
                <a:latin typeface="Times New Roman" panose="02020603050405020304" pitchFamily="18" charset="0"/>
                <a:cs typeface="Times New Roman" panose="02020603050405020304" pitchFamily="18" charset="0"/>
              </a:rPr>
            </a:br>
            <a:br>
              <a:rPr lang="en-US" sz="1800" dirty="0">
                <a:solidFill>
                  <a:srgbClr val="000000"/>
                </a:solidFill>
                <a:latin typeface="Times New Roman" panose="02020603050405020304" pitchFamily="18" charset="0"/>
                <a:cs typeface="Times New Roman" panose="02020603050405020304" pitchFamily="18" charset="0"/>
              </a:rPr>
            </a:br>
            <a:br>
              <a:rPr lang="en-US" sz="1800" dirty="0">
                <a:solidFill>
                  <a:srgbClr val="000000"/>
                </a:solidFill>
                <a:latin typeface="Times New Roman" panose="02020603050405020304" pitchFamily="18" charset="0"/>
                <a:cs typeface="Times New Roman" panose="02020603050405020304" pitchFamily="18" charset="0"/>
              </a:rPr>
            </a:br>
            <a:r>
              <a:rPr lang="en-US" sz="1800" b="0" i="0" dirty="0">
                <a:solidFill>
                  <a:srgbClr val="374151"/>
                </a:solidFill>
                <a:effectLst/>
                <a:latin typeface="Times New Roman" panose="02020603050405020304" pitchFamily="18" charset="0"/>
                <a:cs typeface="Times New Roman" panose="02020603050405020304" pitchFamily="18" charset="0"/>
              </a:rPr>
              <a:t>To make the output more effective, it's necessary to calculate the number of individuals in each state during every instance of infection, recovery, or travel.</a:t>
            </a:r>
            <a:br>
              <a:rPr lang="en-US" sz="1800" b="0" i="0" dirty="0">
                <a:solidFill>
                  <a:srgbClr val="374151"/>
                </a:solidFill>
                <a:effectLst/>
                <a:latin typeface="Times New Roman" panose="02020603050405020304" pitchFamily="18" charset="0"/>
                <a:cs typeface="Times New Roman" panose="02020603050405020304" pitchFamily="18" charset="0"/>
              </a:rPr>
            </a:br>
            <a:br>
              <a:rPr lang="en-US" sz="1800" b="0" i="0" dirty="0">
                <a:solidFill>
                  <a:srgbClr val="374151"/>
                </a:solidFill>
                <a:effectLst/>
                <a:latin typeface="Times New Roman" panose="02020603050405020304" pitchFamily="18" charset="0"/>
                <a:cs typeface="Times New Roman" panose="02020603050405020304" pitchFamily="18" charset="0"/>
              </a:rPr>
            </a:br>
            <a:r>
              <a:rPr lang="en-US" sz="1800" b="0" i="0" dirty="0">
                <a:solidFill>
                  <a:srgbClr val="374151"/>
                </a:solidFill>
                <a:effectLst/>
                <a:latin typeface="Times New Roman" panose="02020603050405020304" pitchFamily="18" charset="0"/>
                <a:cs typeface="Times New Roman" panose="02020603050405020304" pitchFamily="18" charset="0"/>
              </a:rPr>
              <a:t>In addition, because various situations span across both the 'individual' and 'population' classes, I have placed these counting variables within the 'state' class. I have transformed the variables into 'static' and used two classes to inherit, employing 'assert' to continuously monitor the accuracy of the data.</a:t>
            </a:r>
            <a:br>
              <a:rPr lang="en-IN" sz="1800" b="0" i="0" dirty="0">
                <a:latin typeface="Times New Roman" panose="02020603050405020304" pitchFamily="18" charset="0"/>
                <a:cs typeface="Times New Roman" panose="02020603050405020304" pitchFamily="18" charset="0"/>
                <a:sym typeface="Arial"/>
              </a:rPr>
            </a:br>
            <a:endParaRPr sz="1800" dirty="0">
              <a:latin typeface="Times New Roman" panose="02020603050405020304" pitchFamily="18" charset="0"/>
              <a:cs typeface="Times New Roman" panose="02020603050405020304" pitchFamily="18" charset="0"/>
            </a:endParaRPr>
          </a:p>
        </p:txBody>
      </p:sp>
      <p:cxnSp>
        <p:nvCxnSpPr>
          <p:cNvPr id="197" name="Google Shape;197;p22"/>
          <p:cNvCxnSpPr/>
          <p:nvPr/>
        </p:nvCxnSpPr>
        <p:spPr>
          <a:xfrm>
            <a:off x="8131624" y="1923563"/>
            <a:ext cx="0" cy="3017520"/>
          </a:xfrm>
          <a:prstGeom prst="straightConnector1">
            <a:avLst/>
          </a:prstGeom>
          <a:noFill/>
          <a:ln w="19050" cap="flat" cmpd="sng">
            <a:solidFill>
              <a:schemeClr val="accent1"/>
            </a:solidFill>
            <a:prstDash val="solid"/>
            <a:round/>
            <a:headEnd type="none" w="sm" len="sm"/>
            <a:tailEnd type="none" w="sm" len="sm"/>
          </a:ln>
        </p:spPr>
      </p:cxnSp>
    </p:spTree>
    <p:extLst>
      <p:ext uri="{BB962C8B-B14F-4D97-AF65-F5344CB8AC3E}">
        <p14:creationId xmlns:p14="http://schemas.microsoft.com/office/powerpoint/2010/main" val="14534642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grpSp>
        <p:nvGrpSpPr>
          <p:cNvPr id="187" name="Google Shape;187;p22"/>
          <p:cNvGrpSpPr/>
          <p:nvPr/>
        </p:nvGrpSpPr>
        <p:grpSpPr>
          <a:xfrm>
            <a:off x="546100" y="-4763"/>
            <a:ext cx="5014912" cy="6862763"/>
            <a:chOff x="2928938" y="-4763"/>
            <a:chExt cx="5014912" cy="6862763"/>
          </a:xfrm>
        </p:grpSpPr>
        <p:sp>
          <p:nvSpPr>
            <p:cNvPr id="188" name="Google Shape;188;p22"/>
            <p:cNvSpPr/>
            <p:nvPr/>
          </p:nvSpPr>
          <p:spPr>
            <a:xfrm>
              <a:off x="3367088" y="-4763"/>
              <a:ext cx="1063625" cy="2782888"/>
            </a:xfrm>
            <a:custGeom>
              <a:avLst/>
              <a:gdLst/>
              <a:ahLst/>
              <a:cxnLst/>
              <a:rect l="l" t="t" r="r" b="b"/>
              <a:pathLst>
                <a:path w="670" h="1753" extrusionOk="0">
                  <a:moveTo>
                    <a:pt x="0" y="1696"/>
                  </a:moveTo>
                  <a:lnTo>
                    <a:pt x="225" y="1753"/>
                  </a:lnTo>
                  <a:lnTo>
                    <a:pt x="670" y="0"/>
                  </a:lnTo>
                  <a:lnTo>
                    <a:pt x="430" y="0"/>
                  </a:lnTo>
                  <a:lnTo>
                    <a:pt x="0" y="1696"/>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orbel"/>
                <a:ea typeface="Corbel"/>
                <a:cs typeface="Corbel"/>
                <a:sym typeface="Corbel"/>
              </a:endParaRPr>
            </a:p>
          </p:txBody>
        </p:sp>
        <p:sp>
          <p:nvSpPr>
            <p:cNvPr id="189" name="Google Shape;189;p22"/>
            <p:cNvSpPr/>
            <p:nvPr/>
          </p:nvSpPr>
          <p:spPr>
            <a:xfrm>
              <a:off x="2928938" y="-4763"/>
              <a:ext cx="1035050" cy="2673350"/>
            </a:xfrm>
            <a:custGeom>
              <a:avLst/>
              <a:gdLst/>
              <a:ahLst/>
              <a:cxnLst/>
              <a:rect l="l" t="t" r="r" b="b"/>
              <a:pathLst>
                <a:path w="652" h="1684" extrusionOk="0">
                  <a:moveTo>
                    <a:pt x="225" y="1684"/>
                  </a:moveTo>
                  <a:lnTo>
                    <a:pt x="652" y="0"/>
                  </a:lnTo>
                  <a:lnTo>
                    <a:pt x="411" y="0"/>
                  </a:lnTo>
                  <a:lnTo>
                    <a:pt x="0" y="1627"/>
                  </a:lnTo>
                  <a:lnTo>
                    <a:pt x="219" y="1681"/>
                  </a:lnTo>
                  <a:lnTo>
                    <a:pt x="225" y="1684"/>
                  </a:lnTo>
                  <a:close/>
                </a:path>
              </a:pathLst>
            </a:custGeom>
            <a:solidFill>
              <a:srgbClr val="59595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orbel"/>
                <a:ea typeface="Corbel"/>
                <a:cs typeface="Corbel"/>
                <a:sym typeface="Corbel"/>
              </a:endParaRPr>
            </a:p>
          </p:txBody>
        </p:sp>
        <p:sp>
          <p:nvSpPr>
            <p:cNvPr id="190" name="Google Shape;190;p22"/>
            <p:cNvSpPr/>
            <p:nvPr/>
          </p:nvSpPr>
          <p:spPr>
            <a:xfrm>
              <a:off x="2928938" y="2582862"/>
              <a:ext cx="2693987" cy="4275138"/>
            </a:xfrm>
            <a:custGeom>
              <a:avLst/>
              <a:gdLst/>
              <a:ahLst/>
              <a:cxnLst/>
              <a:rect l="l" t="t" r="r" b="b"/>
              <a:pathLst>
                <a:path w="1697" h="2693" extrusionOk="0">
                  <a:moveTo>
                    <a:pt x="0" y="0"/>
                  </a:moveTo>
                  <a:lnTo>
                    <a:pt x="1622" y="2693"/>
                  </a:lnTo>
                  <a:lnTo>
                    <a:pt x="1697" y="2693"/>
                  </a:lnTo>
                  <a:lnTo>
                    <a:pt x="0" y="0"/>
                  </a:lnTo>
                  <a:close/>
                </a:path>
              </a:pathLst>
            </a:custGeom>
            <a:solidFill>
              <a:srgbClr val="26262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orbel"/>
                <a:ea typeface="Corbel"/>
                <a:cs typeface="Corbel"/>
                <a:sym typeface="Corbel"/>
              </a:endParaRPr>
            </a:p>
          </p:txBody>
        </p:sp>
        <p:sp>
          <p:nvSpPr>
            <p:cNvPr id="191" name="Google Shape;191;p22"/>
            <p:cNvSpPr/>
            <p:nvPr/>
          </p:nvSpPr>
          <p:spPr>
            <a:xfrm>
              <a:off x="3371850" y="2692400"/>
              <a:ext cx="3332162" cy="4165600"/>
            </a:xfrm>
            <a:custGeom>
              <a:avLst/>
              <a:gdLst/>
              <a:ahLst/>
              <a:cxnLst/>
              <a:rect l="l" t="t" r="r" b="b"/>
              <a:pathLst>
                <a:path w="2099" h="2624" extrusionOk="0">
                  <a:moveTo>
                    <a:pt x="2099" y="2624"/>
                  </a:moveTo>
                  <a:lnTo>
                    <a:pt x="0" y="0"/>
                  </a:lnTo>
                  <a:lnTo>
                    <a:pt x="2021" y="2624"/>
                  </a:lnTo>
                  <a:lnTo>
                    <a:pt x="2099" y="2624"/>
                  </a:lnTo>
                  <a:close/>
                </a:path>
              </a:pathLst>
            </a:custGeom>
            <a:solidFill>
              <a:srgbClr val="0B598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orbel"/>
                <a:ea typeface="Corbel"/>
                <a:cs typeface="Corbel"/>
                <a:sym typeface="Corbel"/>
              </a:endParaRPr>
            </a:p>
          </p:txBody>
        </p:sp>
        <p:sp>
          <p:nvSpPr>
            <p:cNvPr id="192" name="Google Shape;192;p22"/>
            <p:cNvSpPr/>
            <p:nvPr/>
          </p:nvSpPr>
          <p:spPr>
            <a:xfrm>
              <a:off x="3367088" y="2687637"/>
              <a:ext cx="4576762" cy="4170363"/>
            </a:xfrm>
            <a:custGeom>
              <a:avLst/>
              <a:gdLst/>
              <a:ahLst/>
              <a:cxnLst/>
              <a:rect l="l" t="t" r="r" b="b"/>
              <a:pathLst>
                <a:path w="2883" h="2627" extrusionOk="0">
                  <a:moveTo>
                    <a:pt x="0" y="0"/>
                  </a:moveTo>
                  <a:lnTo>
                    <a:pt x="3" y="3"/>
                  </a:lnTo>
                  <a:lnTo>
                    <a:pt x="2102" y="2627"/>
                  </a:lnTo>
                  <a:lnTo>
                    <a:pt x="2883" y="2627"/>
                  </a:lnTo>
                  <a:lnTo>
                    <a:pt x="225" y="57"/>
                  </a:lnTo>
                  <a:lnTo>
                    <a:pt x="0" y="0"/>
                  </a:lnTo>
                  <a:close/>
                </a:path>
              </a:pathLst>
            </a:custGeom>
            <a:solidFill>
              <a:srgbClr val="1186C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orbel"/>
                <a:ea typeface="Corbel"/>
                <a:cs typeface="Corbel"/>
                <a:sym typeface="Corbel"/>
              </a:endParaRPr>
            </a:p>
          </p:txBody>
        </p:sp>
        <p:sp>
          <p:nvSpPr>
            <p:cNvPr id="193" name="Google Shape;193;p22"/>
            <p:cNvSpPr/>
            <p:nvPr/>
          </p:nvSpPr>
          <p:spPr>
            <a:xfrm>
              <a:off x="2928938" y="2578100"/>
              <a:ext cx="3584575" cy="4279900"/>
            </a:xfrm>
            <a:custGeom>
              <a:avLst/>
              <a:gdLst/>
              <a:ahLst/>
              <a:cxnLst/>
              <a:rect l="l" t="t" r="r" b="b"/>
              <a:pathLst>
                <a:path w="2258" h="2696" extrusionOk="0">
                  <a:moveTo>
                    <a:pt x="2258" y="2696"/>
                  </a:moveTo>
                  <a:lnTo>
                    <a:pt x="264" y="111"/>
                  </a:lnTo>
                  <a:lnTo>
                    <a:pt x="228" y="60"/>
                  </a:lnTo>
                  <a:lnTo>
                    <a:pt x="225" y="57"/>
                  </a:lnTo>
                  <a:lnTo>
                    <a:pt x="0" y="0"/>
                  </a:lnTo>
                  <a:lnTo>
                    <a:pt x="0" y="3"/>
                  </a:lnTo>
                  <a:lnTo>
                    <a:pt x="1697" y="2696"/>
                  </a:lnTo>
                  <a:lnTo>
                    <a:pt x="2258" y="2696"/>
                  </a:lnTo>
                  <a:close/>
                </a:path>
              </a:pathLst>
            </a:custGeom>
            <a:solidFill>
              <a:srgbClr val="3F3F3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orbel"/>
                <a:ea typeface="Corbel"/>
                <a:cs typeface="Corbel"/>
                <a:sym typeface="Corbel"/>
              </a:endParaRPr>
            </a:p>
          </p:txBody>
        </p:sp>
      </p:grpSp>
      <p:sp>
        <p:nvSpPr>
          <p:cNvPr id="194" name="Google Shape;194;p22"/>
          <p:cNvSpPr/>
          <p:nvPr/>
        </p:nvSpPr>
        <p:spPr>
          <a:xfrm>
            <a:off x="0" y="0"/>
            <a:ext cx="12192000" cy="6858002"/>
          </a:xfrm>
          <a:prstGeom prst="rect">
            <a:avLst/>
          </a:prstGeom>
          <a:blipFill rotWithShape="1">
            <a:blip r:embed="rId3">
              <a:alphaModFix/>
            </a:blip>
            <a:stretch>
              <a:fillRect/>
            </a:stretch>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orbel"/>
              <a:ea typeface="Corbel"/>
              <a:cs typeface="Corbel"/>
              <a:sym typeface="Corbel"/>
            </a:endParaRPr>
          </a:p>
        </p:txBody>
      </p:sp>
      <p:sp>
        <p:nvSpPr>
          <p:cNvPr id="195" name="Google Shape;195;p22"/>
          <p:cNvSpPr/>
          <p:nvPr/>
        </p:nvSpPr>
        <p:spPr>
          <a:xfrm>
            <a:off x="0" y="2"/>
            <a:ext cx="12192000" cy="6858000"/>
          </a:xfrm>
          <a:prstGeom prst="rect">
            <a:avLst/>
          </a:prstGeom>
          <a:blipFill rotWithShape="1">
            <a:blip r:embed="rId3">
              <a:alphaModFix/>
            </a:blip>
            <a:stretch>
              <a:fillRect/>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entury Gothic"/>
              <a:ea typeface="Century Gothic"/>
              <a:cs typeface="Century Gothic"/>
              <a:sym typeface="Century Gothic"/>
            </a:endParaRPr>
          </a:p>
        </p:txBody>
      </p:sp>
      <p:sp>
        <p:nvSpPr>
          <p:cNvPr id="196" name="Google Shape;196;p22"/>
          <p:cNvSpPr txBox="1">
            <a:spLocks noGrp="1"/>
          </p:cNvSpPr>
          <p:nvPr>
            <p:ph type="title"/>
          </p:nvPr>
        </p:nvSpPr>
        <p:spPr>
          <a:xfrm>
            <a:off x="792482" y="821265"/>
            <a:ext cx="6979918" cy="5222117"/>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1400"/>
              <a:buFont typeface="Arial"/>
              <a:buNone/>
            </a:pPr>
            <a:r>
              <a:rPr lang="en-IN" sz="2000" b="1" dirty="0">
                <a:latin typeface="Times New Roman" panose="02020603050405020304" pitchFamily="18" charset="0"/>
                <a:cs typeface="Times New Roman" panose="02020603050405020304" pitchFamily="18" charset="0"/>
              </a:rPr>
              <a:t>Some details</a:t>
            </a:r>
            <a:r>
              <a:rPr lang="en-IN" sz="2000" b="1" i="0" dirty="0">
                <a:latin typeface="Times New Roman" panose="02020603050405020304" pitchFamily="18" charset="0"/>
                <a:cs typeface="Times New Roman" panose="02020603050405020304" pitchFamily="18" charset="0"/>
                <a:sym typeface="Arial"/>
              </a:rPr>
              <a:t>:</a:t>
            </a:r>
            <a:br>
              <a:rPr lang="en-IN" sz="2000" b="1" i="0" dirty="0">
                <a:latin typeface="Times New Roman" panose="02020603050405020304" pitchFamily="18" charset="0"/>
                <a:cs typeface="Times New Roman" panose="02020603050405020304" pitchFamily="18" charset="0"/>
                <a:sym typeface="Arial"/>
              </a:rPr>
            </a:br>
            <a:br>
              <a:rPr lang="en-IN" sz="1800" b="1" i="0" dirty="0">
                <a:latin typeface="Times New Roman" panose="02020603050405020304" pitchFamily="18" charset="0"/>
                <a:cs typeface="Times New Roman" panose="02020603050405020304" pitchFamily="18" charset="0"/>
                <a:sym typeface="Arial"/>
              </a:rPr>
            </a:br>
            <a:r>
              <a:rPr lang="en-US" sz="1800" b="0" i="0" dirty="0">
                <a:solidFill>
                  <a:srgbClr val="374151"/>
                </a:solidFill>
                <a:effectLst/>
                <a:latin typeface="Times New Roman" panose="02020603050405020304" pitchFamily="18" charset="0"/>
                <a:cs typeface="Times New Roman" panose="02020603050405020304" pitchFamily="18" charset="0"/>
              </a:rPr>
              <a:t>Due to some constant variables within 'individual', when copying an individual, I need to redefine the '=' symbol.</a:t>
            </a:r>
            <a:br>
              <a:rPr lang="en-IN" sz="1800" b="0" i="0" dirty="0">
                <a:solidFill>
                  <a:srgbClr val="374151"/>
                </a:solidFill>
                <a:effectLst/>
                <a:latin typeface="Times New Roman" panose="02020603050405020304" pitchFamily="18" charset="0"/>
                <a:cs typeface="Times New Roman" panose="02020603050405020304" pitchFamily="18" charset="0"/>
              </a:rPr>
            </a:br>
            <a:br>
              <a:rPr lang="en-IN" sz="1800" b="0" i="0" dirty="0">
                <a:solidFill>
                  <a:srgbClr val="374151"/>
                </a:solidFill>
                <a:effectLst/>
                <a:latin typeface="Times New Roman" panose="02020603050405020304" pitchFamily="18" charset="0"/>
                <a:cs typeface="Times New Roman" panose="02020603050405020304" pitchFamily="18" charset="0"/>
              </a:rPr>
            </a:br>
            <a:r>
              <a:rPr lang="en-US" sz="1800" b="0" i="0" dirty="0">
                <a:solidFill>
                  <a:srgbClr val="374151"/>
                </a:solidFill>
                <a:effectLst/>
                <a:latin typeface="Times New Roman" panose="02020603050405020304" pitchFamily="18" charset="0"/>
                <a:cs typeface="Times New Roman" panose="02020603050405020304" pitchFamily="18" charset="0"/>
              </a:rPr>
              <a:t>When simulating the interaction between individuals, there's a need to delete data from vectors at certain times. To avoid the O(n) time complexity, I consistently maintain the index of the data and store it. I use 'assert' to ensure correctness every time.</a:t>
            </a:r>
            <a:br>
              <a:rPr lang="en-IN" sz="1800" b="0" i="0" dirty="0">
                <a:latin typeface="Times New Roman" panose="02020603050405020304" pitchFamily="18" charset="0"/>
                <a:cs typeface="Times New Roman" panose="02020603050405020304" pitchFamily="18" charset="0"/>
                <a:sym typeface="Arial"/>
              </a:rPr>
            </a:br>
            <a:endParaRPr sz="1800" dirty="0">
              <a:latin typeface="Times New Roman" panose="02020603050405020304" pitchFamily="18" charset="0"/>
              <a:cs typeface="Times New Roman" panose="02020603050405020304" pitchFamily="18" charset="0"/>
            </a:endParaRPr>
          </a:p>
        </p:txBody>
      </p:sp>
      <p:cxnSp>
        <p:nvCxnSpPr>
          <p:cNvPr id="197" name="Google Shape;197;p22"/>
          <p:cNvCxnSpPr/>
          <p:nvPr/>
        </p:nvCxnSpPr>
        <p:spPr>
          <a:xfrm>
            <a:off x="8131624" y="1923563"/>
            <a:ext cx="0" cy="3017520"/>
          </a:xfrm>
          <a:prstGeom prst="straightConnector1">
            <a:avLst/>
          </a:prstGeom>
          <a:noFill/>
          <a:ln w="19050" cap="flat" cmpd="sng">
            <a:solidFill>
              <a:schemeClr val="accent1"/>
            </a:solidFill>
            <a:prstDash val="solid"/>
            <a:round/>
            <a:headEnd type="none" w="sm" len="sm"/>
            <a:tailEnd type="none" w="sm" len="sm"/>
          </a:ln>
        </p:spPr>
      </p:cxnSp>
    </p:spTree>
    <p:extLst>
      <p:ext uri="{BB962C8B-B14F-4D97-AF65-F5344CB8AC3E}">
        <p14:creationId xmlns:p14="http://schemas.microsoft.com/office/powerpoint/2010/main" val="4267284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grpSp>
        <p:nvGrpSpPr>
          <p:cNvPr id="187" name="Google Shape;187;p22"/>
          <p:cNvGrpSpPr/>
          <p:nvPr/>
        </p:nvGrpSpPr>
        <p:grpSpPr>
          <a:xfrm>
            <a:off x="546100" y="-4763"/>
            <a:ext cx="5014912" cy="6862763"/>
            <a:chOff x="2928938" y="-4763"/>
            <a:chExt cx="5014912" cy="6862763"/>
          </a:xfrm>
        </p:grpSpPr>
        <p:sp>
          <p:nvSpPr>
            <p:cNvPr id="188" name="Google Shape;188;p22"/>
            <p:cNvSpPr/>
            <p:nvPr/>
          </p:nvSpPr>
          <p:spPr>
            <a:xfrm>
              <a:off x="3367088" y="-4763"/>
              <a:ext cx="1063625" cy="2782888"/>
            </a:xfrm>
            <a:custGeom>
              <a:avLst/>
              <a:gdLst/>
              <a:ahLst/>
              <a:cxnLst/>
              <a:rect l="l" t="t" r="r" b="b"/>
              <a:pathLst>
                <a:path w="670" h="1753" extrusionOk="0">
                  <a:moveTo>
                    <a:pt x="0" y="1696"/>
                  </a:moveTo>
                  <a:lnTo>
                    <a:pt x="225" y="1753"/>
                  </a:lnTo>
                  <a:lnTo>
                    <a:pt x="670" y="0"/>
                  </a:lnTo>
                  <a:lnTo>
                    <a:pt x="430" y="0"/>
                  </a:lnTo>
                  <a:lnTo>
                    <a:pt x="0" y="1696"/>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orbel"/>
                <a:ea typeface="Corbel"/>
                <a:cs typeface="Corbel"/>
                <a:sym typeface="Corbel"/>
              </a:endParaRPr>
            </a:p>
          </p:txBody>
        </p:sp>
        <p:sp>
          <p:nvSpPr>
            <p:cNvPr id="189" name="Google Shape;189;p22"/>
            <p:cNvSpPr/>
            <p:nvPr/>
          </p:nvSpPr>
          <p:spPr>
            <a:xfrm>
              <a:off x="2928938" y="-4763"/>
              <a:ext cx="1035050" cy="2673350"/>
            </a:xfrm>
            <a:custGeom>
              <a:avLst/>
              <a:gdLst/>
              <a:ahLst/>
              <a:cxnLst/>
              <a:rect l="l" t="t" r="r" b="b"/>
              <a:pathLst>
                <a:path w="652" h="1684" extrusionOk="0">
                  <a:moveTo>
                    <a:pt x="225" y="1684"/>
                  </a:moveTo>
                  <a:lnTo>
                    <a:pt x="652" y="0"/>
                  </a:lnTo>
                  <a:lnTo>
                    <a:pt x="411" y="0"/>
                  </a:lnTo>
                  <a:lnTo>
                    <a:pt x="0" y="1627"/>
                  </a:lnTo>
                  <a:lnTo>
                    <a:pt x="219" y="1681"/>
                  </a:lnTo>
                  <a:lnTo>
                    <a:pt x="225" y="1684"/>
                  </a:lnTo>
                  <a:close/>
                </a:path>
              </a:pathLst>
            </a:custGeom>
            <a:solidFill>
              <a:srgbClr val="59595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orbel"/>
                <a:ea typeface="Corbel"/>
                <a:cs typeface="Corbel"/>
                <a:sym typeface="Corbel"/>
              </a:endParaRPr>
            </a:p>
          </p:txBody>
        </p:sp>
        <p:sp>
          <p:nvSpPr>
            <p:cNvPr id="190" name="Google Shape;190;p22"/>
            <p:cNvSpPr/>
            <p:nvPr/>
          </p:nvSpPr>
          <p:spPr>
            <a:xfrm>
              <a:off x="2928938" y="2582862"/>
              <a:ext cx="2693987" cy="4275138"/>
            </a:xfrm>
            <a:custGeom>
              <a:avLst/>
              <a:gdLst/>
              <a:ahLst/>
              <a:cxnLst/>
              <a:rect l="l" t="t" r="r" b="b"/>
              <a:pathLst>
                <a:path w="1697" h="2693" extrusionOk="0">
                  <a:moveTo>
                    <a:pt x="0" y="0"/>
                  </a:moveTo>
                  <a:lnTo>
                    <a:pt x="1622" y="2693"/>
                  </a:lnTo>
                  <a:lnTo>
                    <a:pt x="1697" y="2693"/>
                  </a:lnTo>
                  <a:lnTo>
                    <a:pt x="0" y="0"/>
                  </a:lnTo>
                  <a:close/>
                </a:path>
              </a:pathLst>
            </a:custGeom>
            <a:solidFill>
              <a:srgbClr val="26262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orbel"/>
                <a:ea typeface="Corbel"/>
                <a:cs typeface="Corbel"/>
                <a:sym typeface="Corbel"/>
              </a:endParaRPr>
            </a:p>
          </p:txBody>
        </p:sp>
        <p:sp>
          <p:nvSpPr>
            <p:cNvPr id="191" name="Google Shape;191;p22"/>
            <p:cNvSpPr/>
            <p:nvPr/>
          </p:nvSpPr>
          <p:spPr>
            <a:xfrm>
              <a:off x="3371850" y="2692400"/>
              <a:ext cx="3332162" cy="4165600"/>
            </a:xfrm>
            <a:custGeom>
              <a:avLst/>
              <a:gdLst/>
              <a:ahLst/>
              <a:cxnLst/>
              <a:rect l="l" t="t" r="r" b="b"/>
              <a:pathLst>
                <a:path w="2099" h="2624" extrusionOk="0">
                  <a:moveTo>
                    <a:pt x="2099" y="2624"/>
                  </a:moveTo>
                  <a:lnTo>
                    <a:pt x="0" y="0"/>
                  </a:lnTo>
                  <a:lnTo>
                    <a:pt x="2021" y="2624"/>
                  </a:lnTo>
                  <a:lnTo>
                    <a:pt x="2099" y="2624"/>
                  </a:lnTo>
                  <a:close/>
                </a:path>
              </a:pathLst>
            </a:custGeom>
            <a:solidFill>
              <a:srgbClr val="0B598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orbel"/>
                <a:ea typeface="Corbel"/>
                <a:cs typeface="Corbel"/>
                <a:sym typeface="Corbel"/>
              </a:endParaRPr>
            </a:p>
          </p:txBody>
        </p:sp>
        <p:sp>
          <p:nvSpPr>
            <p:cNvPr id="192" name="Google Shape;192;p22"/>
            <p:cNvSpPr/>
            <p:nvPr/>
          </p:nvSpPr>
          <p:spPr>
            <a:xfrm>
              <a:off x="3367088" y="2687637"/>
              <a:ext cx="4576762" cy="4170363"/>
            </a:xfrm>
            <a:custGeom>
              <a:avLst/>
              <a:gdLst/>
              <a:ahLst/>
              <a:cxnLst/>
              <a:rect l="l" t="t" r="r" b="b"/>
              <a:pathLst>
                <a:path w="2883" h="2627" extrusionOk="0">
                  <a:moveTo>
                    <a:pt x="0" y="0"/>
                  </a:moveTo>
                  <a:lnTo>
                    <a:pt x="3" y="3"/>
                  </a:lnTo>
                  <a:lnTo>
                    <a:pt x="2102" y="2627"/>
                  </a:lnTo>
                  <a:lnTo>
                    <a:pt x="2883" y="2627"/>
                  </a:lnTo>
                  <a:lnTo>
                    <a:pt x="225" y="57"/>
                  </a:lnTo>
                  <a:lnTo>
                    <a:pt x="0" y="0"/>
                  </a:lnTo>
                  <a:close/>
                </a:path>
              </a:pathLst>
            </a:custGeom>
            <a:solidFill>
              <a:srgbClr val="1186C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orbel"/>
                <a:ea typeface="Corbel"/>
                <a:cs typeface="Corbel"/>
                <a:sym typeface="Corbel"/>
              </a:endParaRPr>
            </a:p>
          </p:txBody>
        </p:sp>
        <p:sp>
          <p:nvSpPr>
            <p:cNvPr id="193" name="Google Shape;193;p22"/>
            <p:cNvSpPr/>
            <p:nvPr/>
          </p:nvSpPr>
          <p:spPr>
            <a:xfrm>
              <a:off x="2928938" y="2578100"/>
              <a:ext cx="3584575" cy="4279900"/>
            </a:xfrm>
            <a:custGeom>
              <a:avLst/>
              <a:gdLst/>
              <a:ahLst/>
              <a:cxnLst/>
              <a:rect l="l" t="t" r="r" b="b"/>
              <a:pathLst>
                <a:path w="2258" h="2696" extrusionOk="0">
                  <a:moveTo>
                    <a:pt x="2258" y="2696"/>
                  </a:moveTo>
                  <a:lnTo>
                    <a:pt x="264" y="111"/>
                  </a:lnTo>
                  <a:lnTo>
                    <a:pt x="228" y="60"/>
                  </a:lnTo>
                  <a:lnTo>
                    <a:pt x="225" y="57"/>
                  </a:lnTo>
                  <a:lnTo>
                    <a:pt x="0" y="0"/>
                  </a:lnTo>
                  <a:lnTo>
                    <a:pt x="0" y="3"/>
                  </a:lnTo>
                  <a:lnTo>
                    <a:pt x="1697" y="2696"/>
                  </a:lnTo>
                  <a:lnTo>
                    <a:pt x="2258" y="2696"/>
                  </a:lnTo>
                  <a:close/>
                </a:path>
              </a:pathLst>
            </a:custGeom>
            <a:solidFill>
              <a:srgbClr val="3F3F3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orbel"/>
                <a:ea typeface="Corbel"/>
                <a:cs typeface="Corbel"/>
                <a:sym typeface="Corbel"/>
              </a:endParaRPr>
            </a:p>
          </p:txBody>
        </p:sp>
      </p:grpSp>
      <p:sp>
        <p:nvSpPr>
          <p:cNvPr id="194" name="Google Shape;194;p22"/>
          <p:cNvSpPr/>
          <p:nvPr/>
        </p:nvSpPr>
        <p:spPr>
          <a:xfrm>
            <a:off x="0" y="0"/>
            <a:ext cx="12192000" cy="6858002"/>
          </a:xfrm>
          <a:prstGeom prst="rect">
            <a:avLst/>
          </a:prstGeom>
          <a:blipFill rotWithShape="1">
            <a:blip r:embed="rId3">
              <a:alphaModFix/>
            </a:blip>
            <a:stretch>
              <a:fillRect/>
            </a:stretch>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orbel"/>
              <a:ea typeface="Corbel"/>
              <a:cs typeface="Corbel"/>
              <a:sym typeface="Corbel"/>
            </a:endParaRPr>
          </a:p>
        </p:txBody>
      </p:sp>
      <p:sp>
        <p:nvSpPr>
          <p:cNvPr id="195" name="Google Shape;195;p22"/>
          <p:cNvSpPr/>
          <p:nvPr/>
        </p:nvSpPr>
        <p:spPr>
          <a:xfrm>
            <a:off x="0" y="2"/>
            <a:ext cx="12192000" cy="6858000"/>
          </a:xfrm>
          <a:prstGeom prst="rect">
            <a:avLst/>
          </a:prstGeom>
          <a:blipFill rotWithShape="1">
            <a:blip r:embed="rId3">
              <a:alphaModFix/>
            </a:blip>
            <a:stretch>
              <a:fillRect/>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entury Gothic"/>
              <a:ea typeface="Century Gothic"/>
              <a:cs typeface="Century Gothic"/>
              <a:sym typeface="Century Gothic"/>
            </a:endParaRPr>
          </a:p>
        </p:txBody>
      </p:sp>
      <p:sp>
        <p:nvSpPr>
          <p:cNvPr id="196" name="Google Shape;196;p22"/>
          <p:cNvSpPr txBox="1">
            <a:spLocks noGrp="1"/>
          </p:cNvSpPr>
          <p:nvPr>
            <p:ph type="title"/>
          </p:nvPr>
        </p:nvSpPr>
        <p:spPr>
          <a:xfrm>
            <a:off x="567057" y="432443"/>
            <a:ext cx="6979918" cy="5222117"/>
          </a:xfrm>
          <a:prstGeom prst="rect">
            <a:avLst/>
          </a:prstGeom>
          <a:noFill/>
          <a:ln>
            <a:noFill/>
          </a:ln>
        </p:spPr>
        <p:txBody>
          <a:bodyPr spcFirstLastPara="1" wrap="square" lIns="91425" tIns="45700" rIns="91425" bIns="45700" anchor="ctr" anchorCtr="0">
            <a:norm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sz="2000" b="1" i="0" dirty="0">
                <a:latin typeface="Times New Roman" panose="02020603050405020304" pitchFamily="18" charset="0"/>
                <a:cs typeface="Times New Roman" panose="02020603050405020304" pitchFamily="18" charset="0"/>
                <a:sym typeface="Arial"/>
              </a:rPr>
              <a:t>Learned:</a:t>
            </a:r>
            <a:br>
              <a:rPr lang="en-US" sz="2000" b="1" i="0" dirty="0">
                <a:latin typeface="Times New Roman" panose="02020603050405020304" pitchFamily="18" charset="0"/>
                <a:cs typeface="Times New Roman" panose="02020603050405020304" pitchFamily="18" charset="0"/>
                <a:sym typeface="Arial"/>
              </a:rPr>
            </a:br>
            <a:br>
              <a:rPr lang="en-US" sz="2000" b="1" i="0" dirty="0">
                <a:latin typeface="Times New Roman" panose="02020603050405020304" pitchFamily="18" charset="0"/>
                <a:cs typeface="Times New Roman" panose="02020603050405020304" pitchFamily="18" charset="0"/>
                <a:sym typeface="Arial"/>
              </a:rPr>
            </a:br>
            <a:r>
              <a:rPr kumimoji="0" lang="en-US" altLang="en-US" sz="1800" b="0" i="0" u="none" strike="noStrike" cap="none" normalizeH="0" baseline="0" dirty="0">
                <a:ln>
                  <a:noFill/>
                </a:ln>
                <a:solidFill>
                  <a:schemeClr val="tx1"/>
                </a:solidFill>
                <a:effectLst/>
                <a:latin typeface="Times New Roman" panose="02020603050405020304" pitchFamily="18" charset="0"/>
                <a:ea typeface="Söhne"/>
                <a:cs typeface="Times New Roman" panose="02020603050405020304" pitchFamily="18" charset="0"/>
              </a:rPr>
              <a:t>Remember, modifying a vector while iterating over it can be problematic in C++, and using index-based iteration in this scenario helps to sidestep that problem.</a:t>
            </a:r>
            <a:br>
              <a:rPr kumimoji="0" lang="en-US" altLang="en-US" sz="1800" b="0" i="0" u="none" strike="noStrike" cap="none" normalizeH="0" baseline="0" dirty="0">
                <a:ln>
                  <a:noFill/>
                </a:ln>
                <a:solidFill>
                  <a:schemeClr val="tx1"/>
                </a:solidFill>
                <a:effectLst/>
                <a:latin typeface="Arial" panose="020B0604020202020204" pitchFamily="34" charset="0"/>
                <a:ea typeface="Söhne"/>
              </a:rPr>
            </a:br>
            <a:br>
              <a:rPr kumimoji="0" lang="en-US" altLang="en-US" sz="4000" b="0" i="0" u="none" strike="noStrike" cap="none" normalizeH="0" baseline="0" dirty="0">
                <a:ln>
                  <a:noFill/>
                </a:ln>
                <a:solidFill>
                  <a:schemeClr val="tx1"/>
                </a:solidFill>
                <a:effectLst/>
                <a:latin typeface="Arial" panose="020B0604020202020204" pitchFamily="34" charset="0"/>
              </a:rPr>
            </a:br>
            <a:br>
              <a:rPr lang="en-US" sz="1800" dirty="0">
                <a:solidFill>
                  <a:srgbClr val="000000"/>
                </a:solidFill>
                <a:latin typeface="Times New Roman" panose="02020603050405020304" pitchFamily="18" charset="0"/>
                <a:cs typeface="Times New Roman" panose="02020603050405020304" pitchFamily="18" charset="0"/>
              </a:rPr>
            </a:br>
            <a:br>
              <a:rPr lang="en-US" sz="1800" dirty="0">
                <a:solidFill>
                  <a:srgbClr val="000000"/>
                </a:solidFill>
                <a:latin typeface="Times New Roman" panose="02020603050405020304" pitchFamily="18" charset="0"/>
                <a:cs typeface="Times New Roman" panose="02020603050405020304" pitchFamily="18" charset="0"/>
              </a:rPr>
            </a:br>
            <a:br>
              <a:rPr lang="en-IN" sz="1400" b="0" i="0" dirty="0">
                <a:latin typeface="Times New Roman" panose="02020603050405020304" pitchFamily="18" charset="0"/>
                <a:cs typeface="Times New Roman" panose="02020603050405020304" pitchFamily="18" charset="0"/>
                <a:sym typeface="Arial"/>
              </a:rPr>
            </a:br>
            <a:endParaRPr sz="1400" dirty="0">
              <a:latin typeface="Times New Roman" panose="02020603050405020304" pitchFamily="18" charset="0"/>
              <a:cs typeface="Times New Roman" panose="02020603050405020304" pitchFamily="18" charset="0"/>
            </a:endParaRPr>
          </a:p>
        </p:txBody>
      </p:sp>
      <p:cxnSp>
        <p:nvCxnSpPr>
          <p:cNvPr id="197" name="Google Shape;197;p22"/>
          <p:cNvCxnSpPr/>
          <p:nvPr/>
        </p:nvCxnSpPr>
        <p:spPr>
          <a:xfrm>
            <a:off x="8131624" y="1923563"/>
            <a:ext cx="0" cy="3017520"/>
          </a:xfrm>
          <a:prstGeom prst="straightConnector1">
            <a:avLst/>
          </a:prstGeom>
          <a:noFill/>
          <a:ln w="19050" cap="flat" cmpd="sng">
            <a:solidFill>
              <a:schemeClr val="accent1"/>
            </a:solidFill>
            <a:prstDash val="solid"/>
            <a:round/>
            <a:headEnd type="none" w="sm" len="sm"/>
            <a:tailEnd type="none" w="sm" len="sm"/>
          </a:ln>
        </p:spPr>
      </p:cxnSp>
      <p:sp>
        <p:nvSpPr>
          <p:cNvPr id="6" name="Rectangle 4">
            <a:extLst>
              <a:ext uri="{FF2B5EF4-FFF2-40B4-BE49-F238E27FC236}">
                <a16:creationId xmlns:a16="http://schemas.microsoft.com/office/drawing/2014/main" id="{55D82F05-B94C-E290-E842-27701CEC1D98}"/>
              </a:ext>
            </a:extLst>
          </p:cNvPr>
          <p:cNvSpPr>
            <a:spLocks noChangeArrowheads="1"/>
          </p:cNvSpPr>
          <p:nvPr/>
        </p:nvSpPr>
        <p:spPr bwMode="auto">
          <a:xfrm>
            <a:off x="-225425" y="-388822"/>
            <a:ext cx="24193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000" b="0" i="0" u="none" strike="noStrike" cap="none" normalizeH="0" baseline="0">
                <a:ln>
                  <a:noFill/>
                </a:ln>
                <a:solidFill>
                  <a:schemeClr val="tx1"/>
                </a:solidFill>
                <a:effectLst/>
                <a:latin typeface="Arial" panose="020B0604020202020204" pitchFamily="34" charset="0"/>
                <a:ea typeface="Söhne"/>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3685014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18"/>
        <p:cNvGrpSpPr/>
        <p:nvPr/>
      </p:nvGrpSpPr>
      <p:grpSpPr>
        <a:xfrm>
          <a:off x="0" y="0"/>
          <a:ext cx="0" cy="0"/>
          <a:chOff x="0" y="0"/>
          <a:chExt cx="0" cy="0"/>
        </a:xfrm>
      </p:grpSpPr>
      <p:grpSp>
        <p:nvGrpSpPr>
          <p:cNvPr id="219" name="Google Shape;219;p24"/>
          <p:cNvGrpSpPr/>
          <p:nvPr/>
        </p:nvGrpSpPr>
        <p:grpSpPr>
          <a:xfrm>
            <a:off x="546100" y="-4763"/>
            <a:ext cx="5014912" cy="6862763"/>
            <a:chOff x="2928938" y="-4763"/>
            <a:chExt cx="5014912" cy="6862763"/>
          </a:xfrm>
        </p:grpSpPr>
        <p:sp>
          <p:nvSpPr>
            <p:cNvPr id="220" name="Google Shape;220;p24"/>
            <p:cNvSpPr/>
            <p:nvPr/>
          </p:nvSpPr>
          <p:spPr>
            <a:xfrm>
              <a:off x="3367088" y="-4763"/>
              <a:ext cx="1063625" cy="2782888"/>
            </a:xfrm>
            <a:custGeom>
              <a:avLst/>
              <a:gdLst/>
              <a:ahLst/>
              <a:cxnLst/>
              <a:rect l="l" t="t" r="r" b="b"/>
              <a:pathLst>
                <a:path w="670" h="1753" extrusionOk="0">
                  <a:moveTo>
                    <a:pt x="0" y="1696"/>
                  </a:moveTo>
                  <a:lnTo>
                    <a:pt x="225" y="1753"/>
                  </a:lnTo>
                  <a:lnTo>
                    <a:pt x="670" y="0"/>
                  </a:lnTo>
                  <a:lnTo>
                    <a:pt x="430" y="0"/>
                  </a:lnTo>
                  <a:lnTo>
                    <a:pt x="0" y="1696"/>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orbel"/>
                <a:ea typeface="Corbel"/>
                <a:cs typeface="Corbel"/>
                <a:sym typeface="Corbel"/>
              </a:endParaRPr>
            </a:p>
          </p:txBody>
        </p:sp>
        <p:sp>
          <p:nvSpPr>
            <p:cNvPr id="221" name="Google Shape;221;p24"/>
            <p:cNvSpPr/>
            <p:nvPr/>
          </p:nvSpPr>
          <p:spPr>
            <a:xfrm>
              <a:off x="2928938" y="-4763"/>
              <a:ext cx="1035050" cy="2673350"/>
            </a:xfrm>
            <a:custGeom>
              <a:avLst/>
              <a:gdLst/>
              <a:ahLst/>
              <a:cxnLst/>
              <a:rect l="l" t="t" r="r" b="b"/>
              <a:pathLst>
                <a:path w="652" h="1684" extrusionOk="0">
                  <a:moveTo>
                    <a:pt x="225" y="1684"/>
                  </a:moveTo>
                  <a:lnTo>
                    <a:pt x="652" y="0"/>
                  </a:lnTo>
                  <a:lnTo>
                    <a:pt x="411" y="0"/>
                  </a:lnTo>
                  <a:lnTo>
                    <a:pt x="0" y="1627"/>
                  </a:lnTo>
                  <a:lnTo>
                    <a:pt x="219" y="1681"/>
                  </a:lnTo>
                  <a:lnTo>
                    <a:pt x="225" y="1684"/>
                  </a:lnTo>
                  <a:close/>
                </a:path>
              </a:pathLst>
            </a:custGeom>
            <a:solidFill>
              <a:srgbClr val="59595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orbel"/>
                <a:ea typeface="Corbel"/>
                <a:cs typeface="Corbel"/>
                <a:sym typeface="Corbel"/>
              </a:endParaRPr>
            </a:p>
          </p:txBody>
        </p:sp>
        <p:sp>
          <p:nvSpPr>
            <p:cNvPr id="222" name="Google Shape;222;p24"/>
            <p:cNvSpPr/>
            <p:nvPr/>
          </p:nvSpPr>
          <p:spPr>
            <a:xfrm>
              <a:off x="2928938" y="2582862"/>
              <a:ext cx="2693987" cy="4275138"/>
            </a:xfrm>
            <a:custGeom>
              <a:avLst/>
              <a:gdLst/>
              <a:ahLst/>
              <a:cxnLst/>
              <a:rect l="l" t="t" r="r" b="b"/>
              <a:pathLst>
                <a:path w="1697" h="2693" extrusionOk="0">
                  <a:moveTo>
                    <a:pt x="0" y="0"/>
                  </a:moveTo>
                  <a:lnTo>
                    <a:pt x="1622" y="2693"/>
                  </a:lnTo>
                  <a:lnTo>
                    <a:pt x="1697" y="2693"/>
                  </a:lnTo>
                  <a:lnTo>
                    <a:pt x="0" y="0"/>
                  </a:lnTo>
                  <a:close/>
                </a:path>
              </a:pathLst>
            </a:custGeom>
            <a:solidFill>
              <a:srgbClr val="26262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orbel"/>
                <a:ea typeface="Corbel"/>
                <a:cs typeface="Corbel"/>
                <a:sym typeface="Corbel"/>
              </a:endParaRPr>
            </a:p>
          </p:txBody>
        </p:sp>
        <p:sp>
          <p:nvSpPr>
            <p:cNvPr id="223" name="Google Shape;223;p24"/>
            <p:cNvSpPr/>
            <p:nvPr/>
          </p:nvSpPr>
          <p:spPr>
            <a:xfrm>
              <a:off x="3371850" y="2692400"/>
              <a:ext cx="3332162" cy="4165600"/>
            </a:xfrm>
            <a:custGeom>
              <a:avLst/>
              <a:gdLst/>
              <a:ahLst/>
              <a:cxnLst/>
              <a:rect l="l" t="t" r="r" b="b"/>
              <a:pathLst>
                <a:path w="2099" h="2624" extrusionOk="0">
                  <a:moveTo>
                    <a:pt x="2099" y="2624"/>
                  </a:moveTo>
                  <a:lnTo>
                    <a:pt x="0" y="0"/>
                  </a:lnTo>
                  <a:lnTo>
                    <a:pt x="2021" y="2624"/>
                  </a:lnTo>
                  <a:lnTo>
                    <a:pt x="2099" y="2624"/>
                  </a:lnTo>
                  <a:close/>
                </a:path>
              </a:pathLst>
            </a:custGeom>
            <a:solidFill>
              <a:srgbClr val="0B598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orbel"/>
                <a:ea typeface="Corbel"/>
                <a:cs typeface="Corbel"/>
                <a:sym typeface="Corbel"/>
              </a:endParaRPr>
            </a:p>
          </p:txBody>
        </p:sp>
        <p:sp>
          <p:nvSpPr>
            <p:cNvPr id="224" name="Google Shape;224;p24"/>
            <p:cNvSpPr/>
            <p:nvPr/>
          </p:nvSpPr>
          <p:spPr>
            <a:xfrm>
              <a:off x="3367088" y="2687637"/>
              <a:ext cx="4576762" cy="4170363"/>
            </a:xfrm>
            <a:custGeom>
              <a:avLst/>
              <a:gdLst/>
              <a:ahLst/>
              <a:cxnLst/>
              <a:rect l="l" t="t" r="r" b="b"/>
              <a:pathLst>
                <a:path w="2883" h="2627" extrusionOk="0">
                  <a:moveTo>
                    <a:pt x="0" y="0"/>
                  </a:moveTo>
                  <a:lnTo>
                    <a:pt x="3" y="3"/>
                  </a:lnTo>
                  <a:lnTo>
                    <a:pt x="2102" y="2627"/>
                  </a:lnTo>
                  <a:lnTo>
                    <a:pt x="2883" y="2627"/>
                  </a:lnTo>
                  <a:lnTo>
                    <a:pt x="225" y="57"/>
                  </a:lnTo>
                  <a:lnTo>
                    <a:pt x="0" y="0"/>
                  </a:lnTo>
                  <a:close/>
                </a:path>
              </a:pathLst>
            </a:custGeom>
            <a:solidFill>
              <a:srgbClr val="1186C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orbel"/>
                <a:ea typeface="Corbel"/>
                <a:cs typeface="Corbel"/>
                <a:sym typeface="Corbel"/>
              </a:endParaRPr>
            </a:p>
          </p:txBody>
        </p:sp>
        <p:sp>
          <p:nvSpPr>
            <p:cNvPr id="225" name="Google Shape;225;p24"/>
            <p:cNvSpPr/>
            <p:nvPr/>
          </p:nvSpPr>
          <p:spPr>
            <a:xfrm>
              <a:off x="2928938" y="2578100"/>
              <a:ext cx="3584575" cy="4279900"/>
            </a:xfrm>
            <a:custGeom>
              <a:avLst/>
              <a:gdLst/>
              <a:ahLst/>
              <a:cxnLst/>
              <a:rect l="l" t="t" r="r" b="b"/>
              <a:pathLst>
                <a:path w="2258" h="2696" extrusionOk="0">
                  <a:moveTo>
                    <a:pt x="2258" y="2696"/>
                  </a:moveTo>
                  <a:lnTo>
                    <a:pt x="264" y="111"/>
                  </a:lnTo>
                  <a:lnTo>
                    <a:pt x="228" y="60"/>
                  </a:lnTo>
                  <a:lnTo>
                    <a:pt x="225" y="57"/>
                  </a:lnTo>
                  <a:lnTo>
                    <a:pt x="0" y="0"/>
                  </a:lnTo>
                  <a:lnTo>
                    <a:pt x="0" y="3"/>
                  </a:lnTo>
                  <a:lnTo>
                    <a:pt x="1697" y="2696"/>
                  </a:lnTo>
                  <a:lnTo>
                    <a:pt x="2258" y="2696"/>
                  </a:lnTo>
                  <a:close/>
                </a:path>
              </a:pathLst>
            </a:custGeom>
            <a:solidFill>
              <a:srgbClr val="3F3F3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orbel"/>
                <a:ea typeface="Corbel"/>
                <a:cs typeface="Corbel"/>
                <a:sym typeface="Corbel"/>
              </a:endParaRPr>
            </a:p>
          </p:txBody>
        </p:sp>
      </p:grpSp>
      <p:sp>
        <p:nvSpPr>
          <p:cNvPr id="226" name="Google Shape;226;p24"/>
          <p:cNvSpPr/>
          <p:nvPr/>
        </p:nvSpPr>
        <p:spPr>
          <a:xfrm>
            <a:off x="0" y="0"/>
            <a:ext cx="12192000" cy="6858002"/>
          </a:xfrm>
          <a:prstGeom prst="rect">
            <a:avLst/>
          </a:prstGeom>
          <a:blipFill rotWithShape="1">
            <a:blip r:embed="rId3">
              <a:alphaModFix/>
            </a:blip>
            <a:stretch>
              <a:fillRect/>
            </a:stretch>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orbel"/>
              <a:ea typeface="Corbel"/>
              <a:cs typeface="Corbel"/>
              <a:sym typeface="Corbel"/>
            </a:endParaRPr>
          </a:p>
        </p:txBody>
      </p:sp>
      <p:sp>
        <p:nvSpPr>
          <p:cNvPr id="227" name="Google Shape;227;p24"/>
          <p:cNvSpPr/>
          <p:nvPr/>
        </p:nvSpPr>
        <p:spPr>
          <a:xfrm>
            <a:off x="0" y="2"/>
            <a:ext cx="12192000" cy="6858000"/>
          </a:xfrm>
          <a:prstGeom prst="rect">
            <a:avLst/>
          </a:prstGeom>
          <a:blipFill rotWithShape="1">
            <a:blip r:embed="rId3">
              <a:alphaModFix/>
            </a:blip>
            <a:stretch>
              <a:fillRect/>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entury Gothic"/>
              <a:ea typeface="Century Gothic"/>
              <a:cs typeface="Century Gothic"/>
              <a:sym typeface="Century Gothic"/>
            </a:endParaRPr>
          </a:p>
        </p:txBody>
      </p:sp>
      <p:sp>
        <p:nvSpPr>
          <p:cNvPr id="228" name="Google Shape;228;p24"/>
          <p:cNvSpPr txBox="1">
            <a:spLocks noGrp="1"/>
          </p:cNvSpPr>
          <p:nvPr>
            <p:ph type="title"/>
          </p:nvPr>
        </p:nvSpPr>
        <p:spPr>
          <a:xfrm>
            <a:off x="792482" y="821265"/>
            <a:ext cx="6979918" cy="5222117"/>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1400"/>
              <a:buFont typeface="Times New Roman"/>
              <a:buNone/>
            </a:pPr>
            <a:r>
              <a:rPr lang="en-IN" sz="1400" b="1" i="0" dirty="0">
                <a:latin typeface="Times New Roman"/>
                <a:ea typeface="Times New Roman"/>
                <a:cs typeface="Times New Roman"/>
                <a:sym typeface="Times New Roman"/>
              </a:rPr>
              <a:t>Output Data Analysis</a:t>
            </a:r>
            <a:br>
              <a:rPr lang="en-IN" sz="1400" b="1" i="0" dirty="0">
                <a:latin typeface="Times New Roman"/>
                <a:ea typeface="Times New Roman"/>
                <a:cs typeface="Times New Roman"/>
                <a:sym typeface="Times New Roman"/>
              </a:rPr>
            </a:br>
            <a:br>
              <a:rPr lang="en-IN" sz="1400" b="0" i="0" dirty="0">
                <a:latin typeface="Times New Roman"/>
                <a:ea typeface="Times New Roman"/>
                <a:cs typeface="Times New Roman"/>
                <a:sym typeface="Times New Roman"/>
              </a:rPr>
            </a:br>
            <a:r>
              <a:rPr lang="en-IN" sz="1400" b="1" i="0" dirty="0">
                <a:latin typeface="Times New Roman"/>
                <a:ea typeface="Times New Roman"/>
                <a:cs typeface="Times New Roman"/>
                <a:sym typeface="Times New Roman"/>
              </a:rPr>
              <a:t>Structure of </a:t>
            </a:r>
            <a:r>
              <a:rPr lang="en-IN" sz="1400" b="1" i="0" dirty="0" err="1">
                <a:latin typeface="Times New Roman"/>
                <a:ea typeface="Times New Roman"/>
                <a:cs typeface="Times New Roman"/>
                <a:sym typeface="Times New Roman"/>
              </a:rPr>
              <a:t>Result.m</a:t>
            </a:r>
            <a:r>
              <a:rPr lang="en-IN" sz="1400" b="1" i="0" dirty="0">
                <a:latin typeface="Times New Roman"/>
                <a:ea typeface="Times New Roman"/>
                <a:cs typeface="Times New Roman"/>
                <a:sym typeface="Times New Roman"/>
              </a:rPr>
              <a:t>:</a:t>
            </a:r>
            <a:br>
              <a:rPr lang="en-IN" sz="1400" b="0" i="0" dirty="0">
                <a:latin typeface="Times New Roman"/>
                <a:ea typeface="Times New Roman"/>
                <a:cs typeface="Times New Roman"/>
                <a:sym typeface="Times New Roman"/>
              </a:rPr>
            </a:br>
            <a:r>
              <a:rPr lang="en-IN" sz="1400" b="0" i="0" dirty="0">
                <a:latin typeface="Times New Roman"/>
                <a:ea typeface="Times New Roman"/>
                <a:cs typeface="Times New Roman"/>
                <a:sym typeface="Times New Roman"/>
              </a:rPr>
              <a:t>The </a:t>
            </a:r>
            <a:r>
              <a:rPr lang="en-IN" sz="1400" b="0" i="0" dirty="0" err="1">
                <a:latin typeface="Times New Roman"/>
                <a:ea typeface="Times New Roman"/>
                <a:cs typeface="Times New Roman"/>
                <a:sym typeface="Times New Roman"/>
              </a:rPr>
              <a:t>result.m</a:t>
            </a:r>
            <a:r>
              <a:rPr lang="en-IN" sz="1400" b="0" i="0" dirty="0">
                <a:latin typeface="Times New Roman"/>
                <a:ea typeface="Times New Roman"/>
                <a:cs typeface="Times New Roman"/>
                <a:sym typeface="Times New Roman"/>
              </a:rPr>
              <a:t> file records the state of the simulation at each time step.</a:t>
            </a:r>
            <a:br>
              <a:rPr lang="en-IN" sz="1400" b="0" i="0" dirty="0">
                <a:latin typeface="Times New Roman"/>
                <a:ea typeface="Times New Roman"/>
                <a:cs typeface="Times New Roman"/>
                <a:sym typeface="Times New Roman"/>
              </a:rPr>
            </a:br>
            <a:r>
              <a:rPr lang="en-IN" sz="1400" b="0" i="0" dirty="0">
                <a:latin typeface="Times New Roman"/>
                <a:ea typeface="Times New Roman"/>
                <a:cs typeface="Times New Roman"/>
                <a:sym typeface="Times New Roman"/>
              </a:rPr>
              <a:t>Typical structure includes:</a:t>
            </a:r>
            <a:br>
              <a:rPr lang="en-IN" sz="1400" b="0" i="0" dirty="0">
                <a:latin typeface="Times New Roman"/>
                <a:ea typeface="Times New Roman"/>
                <a:cs typeface="Times New Roman"/>
                <a:sym typeface="Times New Roman"/>
              </a:rPr>
            </a:br>
            <a:r>
              <a:rPr lang="en-IN" sz="1400" b="1" dirty="0">
                <a:latin typeface="Times New Roman"/>
                <a:ea typeface="Times New Roman"/>
                <a:cs typeface="Times New Roman"/>
                <a:sym typeface="Times New Roman"/>
              </a:rPr>
              <a:t>Days</a:t>
            </a:r>
            <a:r>
              <a:rPr lang="en-IN" sz="1400" b="0" i="0" dirty="0">
                <a:latin typeface="Times New Roman"/>
                <a:ea typeface="Times New Roman"/>
                <a:cs typeface="Times New Roman"/>
                <a:sym typeface="Times New Roman"/>
              </a:rPr>
              <a:t>: Marks the specific </a:t>
            </a:r>
            <a:r>
              <a:rPr lang="en-IN" sz="1400" dirty="0">
                <a:latin typeface="Times New Roman"/>
                <a:ea typeface="Times New Roman"/>
                <a:cs typeface="Times New Roman"/>
                <a:sym typeface="Times New Roman"/>
              </a:rPr>
              <a:t>days</a:t>
            </a:r>
            <a:r>
              <a:rPr lang="en-IN" sz="1400" b="0" i="0" dirty="0">
                <a:latin typeface="Times New Roman"/>
                <a:ea typeface="Times New Roman"/>
                <a:cs typeface="Times New Roman"/>
                <a:sym typeface="Times New Roman"/>
              </a:rPr>
              <a:t> in the simulation.</a:t>
            </a:r>
            <a:br>
              <a:rPr lang="en-IN" sz="1400" b="0" i="0" dirty="0">
                <a:latin typeface="Times New Roman"/>
                <a:ea typeface="Times New Roman"/>
                <a:cs typeface="Times New Roman"/>
                <a:sym typeface="Times New Roman"/>
              </a:rPr>
            </a:br>
            <a:r>
              <a:rPr lang="en-IN" sz="1400" b="1" i="0" dirty="0">
                <a:latin typeface="Times New Roman"/>
                <a:ea typeface="Times New Roman"/>
                <a:cs typeface="Times New Roman"/>
                <a:sym typeface="Times New Roman"/>
              </a:rPr>
              <a:t>Susceptible Count</a:t>
            </a:r>
            <a:r>
              <a:rPr lang="en-IN" sz="1400" b="0" i="0" dirty="0">
                <a:latin typeface="Times New Roman"/>
                <a:ea typeface="Times New Roman"/>
                <a:cs typeface="Times New Roman"/>
                <a:sym typeface="Times New Roman"/>
              </a:rPr>
              <a:t>: Number of individuals not yet infected.</a:t>
            </a:r>
            <a:br>
              <a:rPr lang="en-IN" sz="1400" b="0" i="0" dirty="0">
                <a:latin typeface="Times New Roman"/>
                <a:ea typeface="Times New Roman"/>
                <a:cs typeface="Times New Roman"/>
                <a:sym typeface="Times New Roman"/>
              </a:rPr>
            </a:br>
            <a:r>
              <a:rPr lang="en-IN" sz="1400" b="1" i="0" dirty="0">
                <a:latin typeface="Times New Roman"/>
                <a:ea typeface="Times New Roman"/>
                <a:cs typeface="Times New Roman"/>
                <a:sym typeface="Times New Roman"/>
              </a:rPr>
              <a:t>Infected Count</a:t>
            </a:r>
            <a:r>
              <a:rPr lang="en-IN" sz="1400" b="0" i="0" dirty="0">
                <a:latin typeface="Times New Roman"/>
                <a:ea typeface="Times New Roman"/>
                <a:cs typeface="Times New Roman"/>
                <a:sym typeface="Times New Roman"/>
              </a:rPr>
              <a:t>: Number of currently infected individuals.</a:t>
            </a:r>
            <a:br>
              <a:rPr lang="en-IN" sz="1400" b="0" i="0" dirty="0">
                <a:latin typeface="Times New Roman"/>
                <a:ea typeface="Times New Roman"/>
                <a:cs typeface="Times New Roman"/>
                <a:sym typeface="Times New Roman"/>
              </a:rPr>
            </a:br>
            <a:r>
              <a:rPr lang="en-IN" sz="1400" b="1" i="0" dirty="0">
                <a:latin typeface="Times New Roman"/>
                <a:ea typeface="Times New Roman"/>
                <a:cs typeface="Times New Roman"/>
                <a:sym typeface="Times New Roman"/>
              </a:rPr>
              <a:t>Recovered Count</a:t>
            </a:r>
            <a:r>
              <a:rPr lang="en-IN" sz="1400" b="0" i="0" dirty="0">
                <a:latin typeface="Times New Roman"/>
                <a:ea typeface="Times New Roman"/>
                <a:cs typeface="Times New Roman"/>
                <a:sym typeface="Times New Roman"/>
              </a:rPr>
              <a:t>: Individuals who have recovered from the infection.</a:t>
            </a:r>
            <a:br>
              <a:rPr lang="en-IN" sz="1400" b="0" i="0" dirty="0">
                <a:latin typeface="Times New Roman"/>
                <a:ea typeface="Times New Roman"/>
                <a:cs typeface="Times New Roman"/>
                <a:sym typeface="Times New Roman"/>
              </a:rPr>
            </a:br>
            <a:r>
              <a:rPr lang="en-IN" sz="1400" b="1" i="0" dirty="0">
                <a:latin typeface="Times New Roman"/>
                <a:ea typeface="Times New Roman"/>
                <a:cs typeface="Times New Roman"/>
                <a:sym typeface="Times New Roman"/>
              </a:rPr>
              <a:t>Vaccinated Count</a:t>
            </a:r>
            <a:r>
              <a:rPr lang="en-IN" sz="1400" b="0" i="0" dirty="0">
                <a:latin typeface="Times New Roman"/>
                <a:ea typeface="Times New Roman"/>
                <a:cs typeface="Times New Roman"/>
                <a:sym typeface="Times New Roman"/>
              </a:rPr>
              <a:t>: (If applicable) Number of vaccinated individuals.</a:t>
            </a:r>
            <a:br>
              <a:rPr lang="en-IN" sz="1400" b="0" i="0" dirty="0">
                <a:latin typeface="Times New Roman"/>
                <a:ea typeface="Times New Roman"/>
                <a:cs typeface="Times New Roman"/>
                <a:sym typeface="Times New Roman"/>
              </a:rPr>
            </a:br>
            <a:r>
              <a:rPr lang="en-IN" sz="1400" b="1" i="0" dirty="0">
                <a:latin typeface="Times New Roman"/>
                <a:ea typeface="Times New Roman"/>
                <a:cs typeface="Times New Roman"/>
                <a:sym typeface="Times New Roman"/>
              </a:rPr>
              <a:t>Dead Count</a:t>
            </a:r>
            <a:r>
              <a:rPr lang="en-IN" sz="1400" b="0" i="0" dirty="0">
                <a:latin typeface="Times New Roman"/>
                <a:ea typeface="Times New Roman"/>
                <a:cs typeface="Times New Roman"/>
                <a:sym typeface="Times New Roman"/>
              </a:rPr>
              <a:t>: Total fatalities due to the disease.</a:t>
            </a:r>
            <a:br>
              <a:rPr lang="en-IN" sz="1400" b="0" i="0" dirty="0">
                <a:latin typeface="Times New Roman"/>
                <a:ea typeface="Times New Roman"/>
                <a:cs typeface="Times New Roman"/>
                <a:sym typeface="Times New Roman"/>
              </a:rPr>
            </a:br>
            <a:br>
              <a:rPr lang="en-IN" sz="1400" b="0" i="0" dirty="0">
                <a:latin typeface="Times New Roman"/>
                <a:ea typeface="Times New Roman"/>
                <a:cs typeface="Times New Roman"/>
                <a:sym typeface="Times New Roman"/>
              </a:rPr>
            </a:br>
            <a:endParaRPr sz="1400" dirty="0">
              <a:latin typeface="Times New Roman"/>
              <a:ea typeface="Times New Roman"/>
              <a:cs typeface="Times New Roman"/>
              <a:sym typeface="Times New Roman"/>
            </a:endParaRPr>
          </a:p>
        </p:txBody>
      </p:sp>
      <p:sp>
        <p:nvSpPr>
          <p:cNvPr id="231" name="Google Shape;231;p24"/>
          <p:cNvSpPr txBox="1"/>
          <p:nvPr/>
        </p:nvSpPr>
        <p:spPr>
          <a:xfrm>
            <a:off x="6889727" y="645341"/>
            <a:ext cx="1714546"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600" b="1">
                <a:solidFill>
                  <a:schemeClr val="dk1"/>
                </a:solidFill>
                <a:latin typeface="Times New Roman"/>
                <a:ea typeface="Times New Roman"/>
                <a:cs typeface="Times New Roman"/>
                <a:sym typeface="Times New Roman"/>
              </a:rPr>
              <a:t>Output-</a:t>
            </a:r>
            <a:endParaRPr/>
          </a:p>
        </p:txBody>
      </p:sp>
      <p:pic>
        <p:nvPicPr>
          <p:cNvPr id="3" name="Picture 2" descr="A screenshot of a computer screen&#10;&#10;Description automatically generated">
            <a:extLst>
              <a:ext uri="{FF2B5EF4-FFF2-40B4-BE49-F238E27FC236}">
                <a16:creationId xmlns:a16="http://schemas.microsoft.com/office/drawing/2014/main" id="{8EFA49B9-22E3-DE75-E53B-510F33B41C40}"/>
              </a:ext>
            </a:extLst>
          </p:cNvPr>
          <p:cNvPicPr>
            <a:picLocks noChangeAspect="1"/>
          </p:cNvPicPr>
          <p:nvPr/>
        </p:nvPicPr>
        <p:blipFill>
          <a:blip r:embed="rId4"/>
          <a:stretch>
            <a:fillRect/>
          </a:stretch>
        </p:blipFill>
        <p:spPr>
          <a:xfrm>
            <a:off x="8337550" y="434163"/>
            <a:ext cx="3263900" cy="604520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52"/>
        <p:cNvGrpSpPr/>
        <p:nvPr/>
      </p:nvGrpSpPr>
      <p:grpSpPr>
        <a:xfrm>
          <a:off x="0" y="0"/>
          <a:ext cx="0" cy="0"/>
          <a:chOff x="0" y="0"/>
          <a:chExt cx="0" cy="0"/>
        </a:xfrm>
      </p:grpSpPr>
      <p:grpSp>
        <p:nvGrpSpPr>
          <p:cNvPr id="253" name="Google Shape;253;p26"/>
          <p:cNvGrpSpPr/>
          <p:nvPr/>
        </p:nvGrpSpPr>
        <p:grpSpPr>
          <a:xfrm>
            <a:off x="546100" y="-4763"/>
            <a:ext cx="5014912" cy="6862763"/>
            <a:chOff x="2928938" y="-4763"/>
            <a:chExt cx="5014912" cy="6862763"/>
          </a:xfrm>
        </p:grpSpPr>
        <p:sp>
          <p:nvSpPr>
            <p:cNvPr id="254" name="Google Shape;254;p26"/>
            <p:cNvSpPr/>
            <p:nvPr/>
          </p:nvSpPr>
          <p:spPr>
            <a:xfrm>
              <a:off x="3367088" y="-4763"/>
              <a:ext cx="1063625" cy="2782888"/>
            </a:xfrm>
            <a:custGeom>
              <a:avLst/>
              <a:gdLst/>
              <a:ahLst/>
              <a:cxnLst/>
              <a:rect l="l" t="t" r="r" b="b"/>
              <a:pathLst>
                <a:path w="670" h="1753" extrusionOk="0">
                  <a:moveTo>
                    <a:pt x="0" y="1696"/>
                  </a:moveTo>
                  <a:lnTo>
                    <a:pt x="225" y="1753"/>
                  </a:lnTo>
                  <a:lnTo>
                    <a:pt x="670" y="0"/>
                  </a:lnTo>
                  <a:lnTo>
                    <a:pt x="430" y="0"/>
                  </a:lnTo>
                  <a:lnTo>
                    <a:pt x="0" y="1696"/>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orbel"/>
                <a:ea typeface="Corbel"/>
                <a:cs typeface="Corbel"/>
                <a:sym typeface="Corbel"/>
              </a:endParaRPr>
            </a:p>
          </p:txBody>
        </p:sp>
        <p:sp>
          <p:nvSpPr>
            <p:cNvPr id="255" name="Google Shape;255;p26"/>
            <p:cNvSpPr/>
            <p:nvPr/>
          </p:nvSpPr>
          <p:spPr>
            <a:xfrm>
              <a:off x="2928938" y="-4763"/>
              <a:ext cx="1035050" cy="2673350"/>
            </a:xfrm>
            <a:custGeom>
              <a:avLst/>
              <a:gdLst/>
              <a:ahLst/>
              <a:cxnLst/>
              <a:rect l="l" t="t" r="r" b="b"/>
              <a:pathLst>
                <a:path w="652" h="1684" extrusionOk="0">
                  <a:moveTo>
                    <a:pt x="225" y="1684"/>
                  </a:moveTo>
                  <a:lnTo>
                    <a:pt x="652" y="0"/>
                  </a:lnTo>
                  <a:lnTo>
                    <a:pt x="411" y="0"/>
                  </a:lnTo>
                  <a:lnTo>
                    <a:pt x="0" y="1627"/>
                  </a:lnTo>
                  <a:lnTo>
                    <a:pt x="219" y="1681"/>
                  </a:lnTo>
                  <a:lnTo>
                    <a:pt x="225" y="1684"/>
                  </a:lnTo>
                  <a:close/>
                </a:path>
              </a:pathLst>
            </a:custGeom>
            <a:solidFill>
              <a:srgbClr val="59595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orbel"/>
                <a:ea typeface="Corbel"/>
                <a:cs typeface="Corbel"/>
                <a:sym typeface="Corbel"/>
              </a:endParaRPr>
            </a:p>
          </p:txBody>
        </p:sp>
        <p:sp>
          <p:nvSpPr>
            <p:cNvPr id="256" name="Google Shape;256;p26"/>
            <p:cNvSpPr/>
            <p:nvPr/>
          </p:nvSpPr>
          <p:spPr>
            <a:xfrm>
              <a:off x="2928938" y="2582862"/>
              <a:ext cx="2693987" cy="4275138"/>
            </a:xfrm>
            <a:custGeom>
              <a:avLst/>
              <a:gdLst/>
              <a:ahLst/>
              <a:cxnLst/>
              <a:rect l="l" t="t" r="r" b="b"/>
              <a:pathLst>
                <a:path w="1697" h="2693" extrusionOk="0">
                  <a:moveTo>
                    <a:pt x="0" y="0"/>
                  </a:moveTo>
                  <a:lnTo>
                    <a:pt x="1622" y="2693"/>
                  </a:lnTo>
                  <a:lnTo>
                    <a:pt x="1697" y="2693"/>
                  </a:lnTo>
                  <a:lnTo>
                    <a:pt x="0" y="0"/>
                  </a:lnTo>
                  <a:close/>
                </a:path>
              </a:pathLst>
            </a:custGeom>
            <a:solidFill>
              <a:srgbClr val="26262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orbel"/>
                <a:ea typeface="Corbel"/>
                <a:cs typeface="Corbel"/>
                <a:sym typeface="Corbel"/>
              </a:endParaRPr>
            </a:p>
          </p:txBody>
        </p:sp>
        <p:sp>
          <p:nvSpPr>
            <p:cNvPr id="257" name="Google Shape;257;p26"/>
            <p:cNvSpPr/>
            <p:nvPr/>
          </p:nvSpPr>
          <p:spPr>
            <a:xfrm>
              <a:off x="3371850" y="2692400"/>
              <a:ext cx="3332162" cy="4165600"/>
            </a:xfrm>
            <a:custGeom>
              <a:avLst/>
              <a:gdLst/>
              <a:ahLst/>
              <a:cxnLst/>
              <a:rect l="l" t="t" r="r" b="b"/>
              <a:pathLst>
                <a:path w="2099" h="2624" extrusionOk="0">
                  <a:moveTo>
                    <a:pt x="2099" y="2624"/>
                  </a:moveTo>
                  <a:lnTo>
                    <a:pt x="0" y="0"/>
                  </a:lnTo>
                  <a:lnTo>
                    <a:pt x="2021" y="2624"/>
                  </a:lnTo>
                  <a:lnTo>
                    <a:pt x="2099" y="2624"/>
                  </a:lnTo>
                  <a:close/>
                </a:path>
              </a:pathLst>
            </a:custGeom>
            <a:solidFill>
              <a:srgbClr val="0B598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orbel"/>
                <a:ea typeface="Corbel"/>
                <a:cs typeface="Corbel"/>
                <a:sym typeface="Corbel"/>
              </a:endParaRPr>
            </a:p>
          </p:txBody>
        </p:sp>
        <p:sp>
          <p:nvSpPr>
            <p:cNvPr id="258" name="Google Shape;258;p26"/>
            <p:cNvSpPr/>
            <p:nvPr/>
          </p:nvSpPr>
          <p:spPr>
            <a:xfrm>
              <a:off x="3367088" y="2687637"/>
              <a:ext cx="4576762" cy="4170363"/>
            </a:xfrm>
            <a:custGeom>
              <a:avLst/>
              <a:gdLst/>
              <a:ahLst/>
              <a:cxnLst/>
              <a:rect l="l" t="t" r="r" b="b"/>
              <a:pathLst>
                <a:path w="2883" h="2627" extrusionOk="0">
                  <a:moveTo>
                    <a:pt x="0" y="0"/>
                  </a:moveTo>
                  <a:lnTo>
                    <a:pt x="3" y="3"/>
                  </a:lnTo>
                  <a:lnTo>
                    <a:pt x="2102" y="2627"/>
                  </a:lnTo>
                  <a:lnTo>
                    <a:pt x="2883" y="2627"/>
                  </a:lnTo>
                  <a:lnTo>
                    <a:pt x="225" y="57"/>
                  </a:lnTo>
                  <a:lnTo>
                    <a:pt x="0" y="0"/>
                  </a:lnTo>
                  <a:close/>
                </a:path>
              </a:pathLst>
            </a:custGeom>
            <a:solidFill>
              <a:srgbClr val="1186C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orbel"/>
                <a:ea typeface="Corbel"/>
                <a:cs typeface="Corbel"/>
                <a:sym typeface="Corbel"/>
              </a:endParaRPr>
            </a:p>
          </p:txBody>
        </p:sp>
        <p:sp>
          <p:nvSpPr>
            <p:cNvPr id="259" name="Google Shape;259;p26"/>
            <p:cNvSpPr/>
            <p:nvPr/>
          </p:nvSpPr>
          <p:spPr>
            <a:xfrm>
              <a:off x="2928938" y="2578100"/>
              <a:ext cx="3584575" cy="4279900"/>
            </a:xfrm>
            <a:custGeom>
              <a:avLst/>
              <a:gdLst/>
              <a:ahLst/>
              <a:cxnLst/>
              <a:rect l="l" t="t" r="r" b="b"/>
              <a:pathLst>
                <a:path w="2258" h="2696" extrusionOk="0">
                  <a:moveTo>
                    <a:pt x="2258" y="2696"/>
                  </a:moveTo>
                  <a:lnTo>
                    <a:pt x="264" y="111"/>
                  </a:lnTo>
                  <a:lnTo>
                    <a:pt x="228" y="60"/>
                  </a:lnTo>
                  <a:lnTo>
                    <a:pt x="225" y="57"/>
                  </a:lnTo>
                  <a:lnTo>
                    <a:pt x="0" y="0"/>
                  </a:lnTo>
                  <a:lnTo>
                    <a:pt x="0" y="3"/>
                  </a:lnTo>
                  <a:lnTo>
                    <a:pt x="1697" y="2696"/>
                  </a:lnTo>
                  <a:lnTo>
                    <a:pt x="2258" y="2696"/>
                  </a:lnTo>
                  <a:close/>
                </a:path>
              </a:pathLst>
            </a:custGeom>
            <a:solidFill>
              <a:srgbClr val="3F3F3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orbel"/>
                <a:ea typeface="Corbel"/>
                <a:cs typeface="Corbel"/>
                <a:sym typeface="Corbel"/>
              </a:endParaRPr>
            </a:p>
          </p:txBody>
        </p:sp>
      </p:grpSp>
      <p:sp>
        <p:nvSpPr>
          <p:cNvPr id="260" name="Google Shape;260;p26"/>
          <p:cNvSpPr/>
          <p:nvPr/>
        </p:nvSpPr>
        <p:spPr>
          <a:xfrm>
            <a:off x="0" y="0"/>
            <a:ext cx="12192000" cy="6858002"/>
          </a:xfrm>
          <a:prstGeom prst="rect">
            <a:avLst/>
          </a:prstGeom>
          <a:blipFill rotWithShape="1">
            <a:blip r:embed="rId3">
              <a:alphaModFix/>
            </a:blip>
            <a:stretch>
              <a:fillRect/>
            </a:stretch>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orbel"/>
              <a:ea typeface="Corbel"/>
              <a:cs typeface="Corbel"/>
              <a:sym typeface="Corbel"/>
            </a:endParaRPr>
          </a:p>
        </p:txBody>
      </p:sp>
      <p:sp>
        <p:nvSpPr>
          <p:cNvPr id="261" name="Google Shape;261;p26"/>
          <p:cNvSpPr/>
          <p:nvPr/>
        </p:nvSpPr>
        <p:spPr>
          <a:xfrm>
            <a:off x="0" y="2"/>
            <a:ext cx="12192000" cy="6858000"/>
          </a:xfrm>
          <a:prstGeom prst="rect">
            <a:avLst/>
          </a:prstGeom>
          <a:blipFill rotWithShape="1">
            <a:blip r:embed="rId3">
              <a:alphaModFix/>
            </a:blip>
            <a:stretch>
              <a:fillRect/>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entury Gothic"/>
              <a:ea typeface="Century Gothic"/>
              <a:cs typeface="Century Gothic"/>
              <a:sym typeface="Century Gothic"/>
            </a:endParaRPr>
          </a:p>
        </p:txBody>
      </p:sp>
      <p:sp>
        <p:nvSpPr>
          <p:cNvPr id="262" name="Google Shape;262;p26"/>
          <p:cNvSpPr txBox="1">
            <a:spLocks noGrp="1"/>
          </p:cNvSpPr>
          <p:nvPr>
            <p:ph type="title"/>
          </p:nvPr>
        </p:nvSpPr>
        <p:spPr>
          <a:xfrm>
            <a:off x="792482" y="821265"/>
            <a:ext cx="6979918" cy="5222117"/>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1400"/>
              <a:buFont typeface="Times New Roman"/>
              <a:buNone/>
            </a:pPr>
            <a:r>
              <a:rPr lang="en-IN" sz="1400" b="1" i="0" dirty="0">
                <a:latin typeface="Times New Roman"/>
                <a:ea typeface="Times New Roman"/>
                <a:cs typeface="Times New Roman"/>
                <a:sym typeface="Times New Roman"/>
              </a:rPr>
              <a:t>Output Visualization</a:t>
            </a:r>
            <a:br>
              <a:rPr lang="en-IN" sz="1400" b="1" i="0" dirty="0">
                <a:latin typeface="Times New Roman"/>
                <a:ea typeface="Times New Roman"/>
                <a:cs typeface="Times New Roman"/>
                <a:sym typeface="Times New Roman"/>
              </a:rPr>
            </a:br>
            <a:br>
              <a:rPr lang="en-IN" sz="1400" b="0" i="0" dirty="0">
                <a:latin typeface="Times New Roman"/>
                <a:ea typeface="Times New Roman"/>
                <a:cs typeface="Times New Roman"/>
                <a:sym typeface="Times New Roman"/>
              </a:rPr>
            </a:br>
            <a:r>
              <a:rPr lang="en-IN" sz="1400" b="1" i="0" dirty="0">
                <a:latin typeface="Times New Roman"/>
                <a:ea typeface="Times New Roman"/>
                <a:cs typeface="Times New Roman"/>
                <a:sym typeface="Times New Roman"/>
              </a:rPr>
              <a:t>Overview:</a:t>
            </a:r>
            <a:br>
              <a:rPr lang="en-IN" sz="1400" b="0" i="0" dirty="0">
                <a:latin typeface="Times New Roman"/>
                <a:ea typeface="Times New Roman"/>
                <a:cs typeface="Times New Roman"/>
                <a:sym typeface="Times New Roman"/>
              </a:rPr>
            </a:br>
            <a:r>
              <a:rPr lang="en-IN" sz="1400" b="0" i="0" dirty="0">
                <a:latin typeface="Times New Roman"/>
                <a:ea typeface="Times New Roman"/>
                <a:cs typeface="Times New Roman"/>
                <a:sym typeface="Times New Roman"/>
              </a:rPr>
              <a:t>This part of the presentation focuses on how the simulation output is visualized.</a:t>
            </a:r>
            <a:br>
              <a:rPr lang="en-IN" sz="1400" b="0" i="0" dirty="0">
                <a:latin typeface="Times New Roman"/>
                <a:ea typeface="Times New Roman"/>
                <a:cs typeface="Times New Roman"/>
                <a:sym typeface="Times New Roman"/>
              </a:rPr>
            </a:br>
            <a:r>
              <a:rPr lang="en-IN" sz="1400" b="0" i="0" dirty="0">
                <a:latin typeface="Times New Roman"/>
                <a:ea typeface="Times New Roman"/>
                <a:cs typeface="Times New Roman"/>
                <a:sym typeface="Times New Roman"/>
              </a:rPr>
              <a:t>Using Python libraries: </a:t>
            </a:r>
            <a:r>
              <a:rPr lang="en-IN" sz="1400" b="0" i="0" dirty="0" err="1">
                <a:latin typeface="Times New Roman"/>
                <a:ea typeface="Times New Roman"/>
                <a:cs typeface="Times New Roman"/>
                <a:sym typeface="Times New Roman"/>
              </a:rPr>
              <a:t>numpy</a:t>
            </a:r>
            <a:r>
              <a:rPr lang="en-IN" sz="1400" b="0" i="0" dirty="0">
                <a:latin typeface="Times New Roman"/>
                <a:ea typeface="Times New Roman"/>
                <a:cs typeface="Times New Roman"/>
                <a:sym typeface="Times New Roman"/>
              </a:rPr>
              <a:t>, </a:t>
            </a:r>
            <a:r>
              <a:rPr lang="en-IN" sz="1400" b="0" i="0" dirty="0" err="1">
                <a:latin typeface="Times New Roman"/>
                <a:ea typeface="Times New Roman"/>
                <a:cs typeface="Times New Roman"/>
                <a:sym typeface="Times New Roman"/>
              </a:rPr>
              <a:t>matplotlib.pyplot</a:t>
            </a:r>
            <a:r>
              <a:rPr lang="en-IN" sz="1400" b="0" i="0" dirty="0">
                <a:latin typeface="Times New Roman"/>
                <a:ea typeface="Times New Roman"/>
                <a:cs typeface="Times New Roman"/>
                <a:sym typeface="Times New Roman"/>
              </a:rPr>
              <a:t>, and pandas for data handling and visualization.</a:t>
            </a:r>
            <a:br>
              <a:rPr lang="en-IN" sz="1400" b="0" i="0" dirty="0">
                <a:latin typeface="Times New Roman"/>
                <a:ea typeface="Times New Roman"/>
                <a:cs typeface="Times New Roman"/>
                <a:sym typeface="Times New Roman"/>
              </a:rPr>
            </a:br>
            <a:r>
              <a:rPr lang="en-IN" sz="1400" b="0" i="0" dirty="0">
                <a:latin typeface="Times New Roman"/>
                <a:ea typeface="Times New Roman"/>
                <a:cs typeface="Times New Roman"/>
                <a:sym typeface="Times New Roman"/>
              </a:rPr>
              <a:t>Interactive visualization using </a:t>
            </a:r>
            <a:r>
              <a:rPr lang="en-IN" sz="1400" b="0" i="0" dirty="0" err="1">
                <a:latin typeface="Times New Roman"/>
                <a:ea typeface="Times New Roman"/>
                <a:cs typeface="Times New Roman"/>
                <a:sym typeface="Times New Roman"/>
              </a:rPr>
              <a:t>ipywidgets</a:t>
            </a:r>
            <a:r>
              <a:rPr lang="en-IN" sz="1400" b="0" i="0" dirty="0">
                <a:latin typeface="Times New Roman"/>
                <a:ea typeface="Times New Roman"/>
                <a:cs typeface="Times New Roman"/>
                <a:sym typeface="Times New Roman"/>
              </a:rPr>
              <a:t>.</a:t>
            </a:r>
            <a:br>
              <a:rPr lang="en-IN" sz="1400" b="0" i="0" dirty="0">
                <a:latin typeface="Times New Roman"/>
                <a:ea typeface="Times New Roman"/>
                <a:cs typeface="Times New Roman"/>
                <a:sym typeface="Times New Roman"/>
              </a:rPr>
            </a:br>
            <a:r>
              <a:rPr lang="en-IN" sz="1400" b="1" i="0" dirty="0">
                <a:latin typeface="Times New Roman"/>
                <a:ea typeface="Times New Roman"/>
                <a:cs typeface="Times New Roman"/>
                <a:sym typeface="Times New Roman"/>
              </a:rPr>
              <a:t>Visualization Script Features:</a:t>
            </a:r>
            <a:br>
              <a:rPr lang="en-IN" sz="1400" b="0" i="0" dirty="0">
                <a:latin typeface="Times New Roman"/>
                <a:ea typeface="Times New Roman"/>
                <a:cs typeface="Times New Roman"/>
                <a:sym typeface="Times New Roman"/>
              </a:rPr>
            </a:br>
            <a:r>
              <a:rPr lang="en-IN" sz="1400" b="1" i="0" dirty="0">
                <a:latin typeface="Times New Roman"/>
                <a:ea typeface="Times New Roman"/>
                <a:cs typeface="Times New Roman"/>
                <a:sym typeface="Times New Roman"/>
              </a:rPr>
              <a:t>Data Reading</a:t>
            </a:r>
            <a:r>
              <a:rPr lang="en-IN" sz="1400" b="0" i="0" dirty="0">
                <a:latin typeface="Times New Roman"/>
                <a:ea typeface="Times New Roman"/>
                <a:cs typeface="Times New Roman"/>
                <a:sym typeface="Times New Roman"/>
              </a:rPr>
              <a:t>: The script uses pandas to read the </a:t>
            </a:r>
            <a:r>
              <a:rPr lang="en-IN" sz="1400" b="0" i="0" dirty="0" err="1">
                <a:latin typeface="Times New Roman"/>
                <a:ea typeface="Times New Roman"/>
                <a:cs typeface="Times New Roman"/>
                <a:sym typeface="Times New Roman"/>
              </a:rPr>
              <a:t>result.m</a:t>
            </a:r>
            <a:r>
              <a:rPr lang="en-IN" sz="1400" b="0" i="0" dirty="0">
                <a:latin typeface="Times New Roman"/>
                <a:ea typeface="Times New Roman"/>
                <a:cs typeface="Times New Roman"/>
                <a:sym typeface="Times New Roman"/>
              </a:rPr>
              <a:t> file, which contains </a:t>
            </a:r>
            <a:br>
              <a:rPr lang="en-IN" sz="1400" b="0" i="0" dirty="0">
                <a:latin typeface="Times New Roman"/>
                <a:ea typeface="Times New Roman"/>
                <a:cs typeface="Times New Roman"/>
                <a:sym typeface="Times New Roman"/>
              </a:rPr>
            </a:br>
            <a:r>
              <a:rPr lang="en-IN" sz="1400" b="0" i="0" dirty="0">
                <a:latin typeface="Times New Roman"/>
                <a:ea typeface="Times New Roman"/>
                <a:cs typeface="Times New Roman"/>
                <a:sym typeface="Times New Roman"/>
              </a:rPr>
              <a:t>the time step data of the population.</a:t>
            </a:r>
            <a:br>
              <a:rPr lang="en-IN" sz="1400" b="0" i="0" dirty="0">
                <a:latin typeface="Times New Roman"/>
                <a:ea typeface="Times New Roman"/>
                <a:cs typeface="Times New Roman"/>
                <a:sym typeface="Times New Roman"/>
              </a:rPr>
            </a:br>
            <a:r>
              <a:rPr lang="en-IN" sz="1400" b="1" i="0" dirty="0">
                <a:latin typeface="Times New Roman"/>
                <a:ea typeface="Times New Roman"/>
                <a:cs typeface="Times New Roman"/>
                <a:sym typeface="Times New Roman"/>
              </a:rPr>
              <a:t>Interactive Plotting</a:t>
            </a:r>
            <a:r>
              <a:rPr lang="en-IN" sz="1400" b="0" i="0" dirty="0">
                <a:latin typeface="Times New Roman"/>
                <a:ea typeface="Times New Roman"/>
                <a:cs typeface="Times New Roman"/>
                <a:sym typeface="Times New Roman"/>
              </a:rPr>
              <a:t>: With matplotlib, the script creates bar charts showing the count </a:t>
            </a:r>
            <a:br>
              <a:rPr lang="en-IN" sz="1400" b="0" i="0" dirty="0">
                <a:latin typeface="Times New Roman"/>
                <a:ea typeface="Times New Roman"/>
                <a:cs typeface="Times New Roman"/>
                <a:sym typeface="Times New Roman"/>
              </a:rPr>
            </a:br>
            <a:r>
              <a:rPr lang="en-IN" sz="1400" b="0" i="0" dirty="0">
                <a:latin typeface="Times New Roman"/>
                <a:ea typeface="Times New Roman"/>
                <a:cs typeface="Times New Roman"/>
                <a:sym typeface="Times New Roman"/>
              </a:rPr>
              <a:t>of Susceptible, Infected, Recovered, Vaccinated, Dead, and New Infections at each time step.</a:t>
            </a:r>
            <a:br>
              <a:rPr lang="en-IN" sz="1400" b="0" i="0" dirty="0">
                <a:latin typeface="Times New Roman"/>
                <a:ea typeface="Times New Roman"/>
                <a:cs typeface="Times New Roman"/>
                <a:sym typeface="Times New Roman"/>
              </a:rPr>
            </a:br>
            <a:r>
              <a:rPr lang="en-IN" sz="1400" b="1" i="0" dirty="0">
                <a:latin typeface="Times New Roman"/>
                <a:ea typeface="Times New Roman"/>
                <a:cs typeface="Times New Roman"/>
                <a:sym typeface="Times New Roman"/>
              </a:rPr>
              <a:t>Interactivity</a:t>
            </a:r>
            <a:r>
              <a:rPr lang="en-IN" sz="1400" b="0" i="0" dirty="0">
                <a:latin typeface="Times New Roman"/>
                <a:ea typeface="Times New Roman"/>
                <a:cs typeface="Times New Roman"/>
                <a:sym typeface="Times New Roman"/>
              </a:rPr>
              <a:t>: Using </a:t>
            </a:r>
            <a:r>
              <a:rPr lang="en-IN" sz="1400" b="0" i="0" dirty="0" err="1">
                <a:latin typeface="Times New Roman"/>
                <a:ea typeface="Times New Roman"/>
                <a:cs typeface="Times New Roman"/>
                <a:sym typeface="Times New Roman"/>
              </a:rPr>
              <a:t>ipywidgets</a:t>
            </a:r>
            <a:r>
              <a:rPr lang="en-IN" sz="1400" b="0" i="0" dirty="0">
                <a:latin typeface="Times New Roman"/>
                <a:ea typeface="Times New Roman"/>
                <a:cs typeface="Times New Roman"/>
                <a:sym typeface="Times New Roman"/>
              </a:rPr>
              <a:t>, the script allows users to adjust a slider to view data </a:t>
            </a:r>
            <a:br>
              <a:rPr lang="en-IN" sz="1400" b="0" i="0" dirty="0">
                <a:latin typeface="Times New Roman"/>
                <a:ea typeface="Times New Roman"/>
                <a:cs typeface="Times New Roman"/>
                <a:sym typeface="Times New Roman"/>
              </a:rPr>
            </a:br>
            <a:r>
              <a:rPr lang="en-IN" sz="1400" b="0" i="0" dirty="0">
                <a:latin typeface="Times New Roman"/>
                <a:ea typeface="Times New Roman"/>
                <a:cs typeface="Times New Roman"/>
                <a:sym typeface="Times New Roman"/>
              </a:rPr>
              <a:t>for different time steps.</a:t>
            </a:r>
            <a:br>
              <a:rPr lang="en-IN" sz="1400" b="0" i="0" dirty="0">
                <a:latin typeface="Times New Roman"/>
                <a:ea typeface="Times New Roman"/>
                <a:cs typeface="Times New Roman"/>
                <a:sym typeface="Times New Roman"/>
              </a:rPr>
            </a:br>
            <a:br>
              <a:rPr lang="en-IN" sz="1400" b="0" i="0" dirty="0">
                <a:latin typeface="Times New Roman"/>
                <a:ea typeface="Times New Roman"/>
                <a:cs typeface="Times New Roman"/>
                <a:sym typeface="Times New Roman"/>
              </a:rPr>
            </a:br>
            <a:br>
              <a:rPr lang="en-IN" sz="1200" dirty="0">
                <a:latin typeface="Times New Roman"/>
                <a:ea typeface="Times New Roman"/>
                <a:cs typeface="Times New Roman"/>
                <a:sym typeface="Times New Roman"/>
              </a:rPr>
            </a:br>
            <a:endParaRPr sz="1200" dirty="0">
              <a:latin typeface="Times New Roman"/>
              <a:ea typeface="Times New Roman"/>
              <a:cs typeface="Times New Roman"/>
              <a:sym typeface="Times New Roman"/>
            </a:endParaRPr>
          </a:p>
        </p:txBody>
      </p:sp>
      <p:cxnSp>
        <p:nvCxnSpPr>
          <p:cNvPr id="263" name="Google Shape;263;p26"/>
          <p:cNvCxnSpPr/>
          <p:nvPr/>
        </p:nvCxnSpPr>
        <p:spPr>
          <a:xfrm>
            <a:off x="8131624" y="1923563"/>
            <a:ext cx="0" cy="3017520"/>
          </a:xfrm>
          <a:prstGeom prst="straightConnector1">
            <a:avLst/>
          </a:prstGeom>
          <a:noFill/>
          <a:ln w="19050" cap="flat" cmpd="sng">
            <a:solidFill>
              <a:schemeClr val="accent1"/>
            </a:solidFill>
            <a:prstDash val="solid"/>
            <a:round/>
            <a:headEnd type="none" w="sm" len="sm"/>
            <a:tailEnd type="none" w="sm" len="sm"/>
          </a:ln>
        </p:spPr>
      </p:cxn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67"/>
        <p:cNvGrpSpPr/>
        <p:nvPr/>
      </p:nvGrpSpPr>
      <p:grpSpPr>
        <a:xfrm>
          <a:off x="0" y="0"/>
          <a:ext cx="0" cy="0"/>
          <a:chOff x="0" y="0"/>
          <a:chExt cx="0" cy="0"/>
        </a:xfrm>
      </p:grpSpPr>
      <p:grpSp>
        <p:nvGrpSpPr>
          <p:cNvPr id="268" name="Google Shape;268;p27"/>
          <p:cNvGrpSpPr/>
          <p:nvPr/>
        </p:nvGrpSpPr>
        <p:grpSpPr>
          <a:xfrm>
            <a:off x="546100" y="-4763"/>
            <a:ext cx="5014912" cy="6862763"/>
            <a:chOff x="2928938" y="-4763"/>
            <a:chExt cx="5014912" cy="6862763"/>
          </a:xfrm>
        </p:grpSpPr>
        <p:sp>
          <p:nvSpPr>
            <p:cNvPr id="269" name="Google Shape;269;p27"/>
            <p:cNvSpPr/>
            <p:nvPr/>
          </p:nvSpPr>
          <p:spPr>
            <a:xfrm>
              <a:off x="3367088" y="-4763"/>
              <a:ext cx="1063625" cy="2782888"/>
            </a:xfrm>
            <a:custGeom>
              <a:avLst/>
              <a:gdLst/>
              <a:ahLst/>
              <a:cxnLst/>
              <a:rect l="l" t="t" r="r" b="b"/>
              <a:pathLst>
                <a:path w="670" h="1753" extrusionOk="0">
                  <a:moveTo>
                    <a:pt x="0" y="1696"/>
                  </a:moveTo>
                  <a:lnTo>
                    <a:pt x="225" y="1753"/>
                  </a:lnTo>
                  <a:lnTo>
                    <a:pt x="670" y="0"/>
                  </a:lnTo>
                  <a:lnTo>
                    <a:pt x="430" y="0"/>
                  </a:lnTo>
                  <a:lnTo>
                    <a:pt x="0" y="1696"/>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orbel"/>
                <a:ea typeface="Corbel"/>
                <a:cs typeface="Corbel"/>
                <a:sym typeface="Corbel"/>
              </a:endParaRPr>
            </a:p>
          </p:txBody>
        </p:sp>
        <p:sp>
          <p:nvSpPr>
            <p:cNvPr id="270" name="Google Shape;270;p27"/>
            <p:cNvSpPr/>
            <p:nvPr/>
          </p:nvSpPr>
          <p:spPr>
            <a:xfrm>
              <a:off x="2928938" y="-4763"/>
              <a:ext cx="1035050" cy="2673350"/>
            </a:xfrm>
            <a:custGeom>
              <a:avLst/>
              <a:gdLst/>
              <a:ahLst/>
              <a:cxnLst/>
              <a:rect l="l" t="t" r="r" b="b"/>
              <a:pathLst>
                <a:path w="652" h="1684" extrusionOk="0">
                  <a:moveTo>
                    <a:pt x="225" y="1684"/>
                  </a:moveTo>
                  <a:lnTo>
                    <a:pt x="652" y="0"/>
                  </a:lnTo>
                  <a:lnTo>
                    <a:pt x="411" y="0"/>
                  </a:lnTo>
                  <a:lnTo>
                    <a:pt x="0" y="1627"/>
                  </a:lnTo>
                  <a:lnTo>
                    <a:pt x="219" y="1681"/>
                  </a:lnTo>
                  <a:lnTo>
                    <a:pt x="225" y="1684"/>
                  </a:lnTo>
                  <a:close/>
                </a:path>
              </a:pathLst>
            </a:custGeom>
            <a:solidFill>
              <a:srgbClr val="59595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orbel"/>
                <a:ea typeface="Corbel"/>
                <a:cs typeface="Corbel"/>
                <a:sym typeface="Corbel"/>
              </a:endParaRPr>
            </a:p>
          </p:txBody>
        </p:sp>
        <p:sp>
          <p:nvSpPr>
            <p:cNvPr id="271" name="Google Shape;271;p27"/>
            <p:cNvSpPr/>
            <p:nvPr/>
          </p:nvSpPr>
          <p:spPr>
            <a:xfrm>
              <a:off x="2928938" y="2582862"/>
              <a:ext cx="2693987" cy="4275138"/>
            </a:xfrm>
            <a:custGeom>
              <a:avLst/>
              <a:gdLst/>
              <a:ahLst/>
              <a:cxnLst/>
              <a:rect l="l" t="t" r="r" b="b"/>
              <a:pathLst>
                <a:path w="1697" h="2693" extrusionOk="0">
                  <a:moveTo>
                    <a:pt x="0" y="0"/>
                  </a:moveTo>
                  <a:lnTo>
                    <a:pt x="1622" y="2693"/>
                  </a:lnTo>
                  <a:lnTo>
                    <a:pt x="1697" y="2693"/>
                  </a:lnTo>
                  <a:lnTo>
                    <a:pt x="0" y="0"/>
                  </a:lnTo>
                  <a:close/>
                </a:path>
              </a:pathLst>
            </a:custGeom>
            <a:solidFill>
              <a:srgbClr val="26262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orbel"/>
                <a:ea typeface="Corbel"/>
                <a:cs typeface="Corbel"/>
                <a:sym typeface="Corbel"/>
              </a:endParaRPr>
            </a:p>
          </p:txBody>
        </p:sp>
        <p:sp>
          <p:nvSpPr>
            <p:cNvPr id="272" name="Google Shape;272;p27"/>
            <p:cNvSpPr/>
            <p:nvPr/>
          </p:nvSpPr>
          <p:spPr>
            <a:xfrm>
              <a:off x="3371850" y="2692400"/>
              <a:ext cx="3332162" cy="4165600"/>
            </a:xfrm>
            <a:custGeom>
              <a:avLst/>
              <a:gdLst/>
              <a:ahLst/>
              <a:cxnLst/>
              <a:rect l="l" t="t" r="r" b="b"/>
              <a:pathLst>
                <a:path w="2099" h="2624" extrusionOk="0">
                  <a:moveTo>
                    <a:pt x="2099" y="2624"/>
                  </a:moveTo>
                  <a:lnTo>
                    <a:pt x="0" y="0"/>
                  </a:lnTo>
                  <a:lnTo>
                    <a:pt x="2021" y="2624"/>
                  </a:lnTo>
                  <a:lnTo>
                    <a:pt x="2099" y="2624"/>
                  </a:lnTo>
                  <a:close/>
                </a:path>
              </a:pathLst>
            </a:custGeom>
            <a:solidFill>
              <a:srgbClr val="0B598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orbel"/>
                <a:ea typeface="Corbel"/>
                <a:cs typeface="Corbel"/>
                <a:sym typeface="Corbel"/>
              </a:endParaRPr>
            </a:p>
          </p:txBody>
        </p:sp>
        <p:sp>
          <p:nvSpPr>
            <p:cNvPr id="273" name="Google Shape;273;p27"/>
            <p:cNvSpPr/>
            <p:nvPr/>
          </p:nvSpPr>
          <p:spPr>
            <a:xfrm>
              <a:off x="3367088" y="2687637"/>
              <a:ext cx="4576762" cy="4170363"/>
            </a:xfrm>
            <a:custGeom>
              <a:avLst/>
              <a:gdLst/>
              <a:ahLst/>
              <a:cxnLst/>
              <a:rect l="l" t="t" r="r" b="b"/>
              <a:pathLst>
                <a:path w="2883" h="2627" extrusionOk="0">
                  <a:moveTo>
                    <a:pt x="0" y="0"/>
                  </a:moveTo>
                  <a:lnTo>
                    <a:pt x="3" y="3"/>
                  </a:lnTo>
                  <a:lnTo>
                    <a:pt x="2102" y="2627"/>
                  </a:lnTo>
                  <a:lnTo>
                    <a:pt x="2883" y="2627"/>
                  </a:lnTo>
                  <a:lnTo>
                    <a:pt x="225" y="57"/>
                  </a:lnTo>
                  <a:lnTo>
                    <a:pt x="0" y="0"/>
                  </a:lnTo>
                  <a:close/>
                </a:path>
              </a:pathLst>
            </a:custGeom>
            <a:solidFill>
              <a:srgbClr val="1186C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orbel"/>
                <a:ea typeface="Corbel"/>
                <a:cs typeface="Corbel"/>
                <a:sym typeface="Corbel"/>
              </a:endParaRPr>
            </a:p>
          </p:txBody>
        </p:sp>
        <p:sp>
          <p:nvSpPr>
            <p:cNvPr id="274" name="Google Shape;274;p27"/>
            <p:cNvSpPr/>
            <p:nvPr/>
          </p:nvSpPr>
          <p:spPr>
            <a:xfrm>
              <a:off x="2928938" y="2578100"/>
              <a:ext cx="3584575" cy="4279900"/>
            </a:xfrm>
            <a:custGeom>
              <a:avLst/>
              <a:gdLst/>
              <a:ahLst/>
              <a:cxnLst/>
              <a:rect l="l" t="t" r="r" b="b"/>
              <a:pathLst>
                <a:path w="2258" h="2696" extrusionOk="0">
                  <a:moveTo>
                    <a:pt x="2258" y="2696"/>
                  </a:moveTo>
                  <a:lnTo>
                    <a:pt x="264" y="111"/>
                  </a:lnTo>
                  <a:lnTo>
                    <a:pt x="228" y="60"/>
                  </a:lnTo>
                  <a:lnTo>
                    <a:pt x="225" y="57"/>
                  </a:lnTo>
                  <a:lnTo>
                    <a:pt x="0" y="0"/>
                  </a:lnTo>
                  <a:lnTo>
                    <a:pt x="0" y="3"/>
                  </a:lnTo>
                  <a:lnTo>
                    <a:pt x="1697" y="2696"/>
                  </a:lnTo>
                  <a:lnTo>
                    <a:pt x="2258" y="2696"/>
                  </a:lnTo>
                  <a:close/>
                </a:path>
              </a:pathLst>
            </a:custGeom>
            <a:solidFill>
              <a:srgbClr val="3F3F3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orbel"/>
                <a:ea typeface="Corbel"/>
                <a:cs typeface="Corbel"/>
                <a:sym typeface="Corbel"/>
              </a:endParaRPr>
            </a:p>
          </p:txBody>
        </p:sp>
      </p:grpSp>
      <p:sp>
        <p:nvSpPr>
          <p:cNvPr id="275" name="Google Shape;275;p27"/>
          <p:cNvSpPr/>
          <p:nvPr/>
        </p:nvSpPr>
        <p:spPr>
          <a:xfrm>
            <a:off x="0" y="0"/>
            <a:ext cx="12192000" cy="6858002"/>
          </a:xfrm>
          <a:prstGeom prst="rect">
            <a:avLst/>
          </a:prstGeom>
          <a:blipFill rotWithShape="1">
            <a:blip r:embed="rId3">
              <a:alphaModFix/>
            </a:blip>
            <a:stretch>
              <a:fillRect/>
            </a:stretch>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orbel"/>
              <a:ea typeface="Corbel"/>
              <a:cs typeface="Corbel"/>
              <a:sym typeface="Corbel"/>
            </a:endParaRPr>
          </a:p>
        </p:txBody>
      </p:sp>
      <p:sp>
        <p:nvSpPr>
          <p:cNvPr id="276" name="Google Shape;276;p27"/>
          <p:cNvSpPr/>
          <p:nvPr/>
        </p:nvSpPr>
        <p:spPr>
          <a:xfrm>
            <a:off x="0" y="2"/>
            <a:ext cx="12192000" cy="6858000"/>
          </a:xfrm>
          <a:prstGeom prst="rect">
            <a:avLst/>
          </a:prstGeom>
          <a:blipFill rotWithShape="1">
            <a:blip r:embed="rId3">
              <a:alphaModFix/>
            </a:blip>
            <a:stretch>
              <a:fillRect/>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entury Gothic"/>
              <a:ea typeface="Century Gothic"/>
              <a:cs typeface="Century Gothic"/>
              <a:sym typeface="Century Gothic"/>
            </a:endParaRPr>
          </a:p>
        </p:txBody>
      </p:sp>
      <p:sp>
        <p:nvSpPr>
          <p:cNvPr id="277" name="Google Shape;277;p27"/>
          <p:cNvSpPr txBox="1">
            <a:spLocks noGrp="1"/>
          </p:cNvSpPr>
          <p:nvPr>
            <p:ph type="title"/>
          </p:nvPr>
        </p:nvSpPr>
        <p:spPr>
          <a:xfrm>
            <a:off x="792482" y="821265"/>
            <a:ext cx="6979918" cy="5222117"/>
          </a:xfrm>
          <a:prstGeom prst="rect">
            <a:avLst/>
          </a:prstGeom>
          <a:noFill/>
          <a:ln>
            <a:noFill/>
          </a:ln>
        </p:spPr>
        <p:txBody>
          <a:bodyPr spcFirstLastPara="1" wrap="square" lIns="91425" tIns="45700" rIns="91425" bIns="45700" anchor="ctr" anchorCtr="0">
            <a:normAutofit/>
          </a:bodyPr>
          <a:lstStyle/>
          <a:p>
            <a:pPr marL="0" lvl="0" indent="0" algn="r" rtl="0">
              <a:spcBef>
                <a:spcPts val="0"/>
              </a:spcBef>
              <a:spcAft>
                <a:spcPts val="0"/>
              </a:spcAft>
              <a:buClr>
                <a:schemeClr val="dk1"/>
              </a:buClr>
              <a:buSzPts val="6000"/>
              <a:buFont typeface="Corbel"/>
              <a:buNone/>
            </a:pPr>
            <a:endParaRPr sz="6000"/>
          </a:p>
        </p:txBody>
      </p:sp>
      <p:cxnSp>
        <p:nvCxnSpPr>
          <p:cNvPr id="278" name="Google Shape;278;p27"/>
          <p:cNvCxnSpPr/>
          <p:nvPr/>
        </p:nvCxnSpPr>
        <p:spPr>
          <a:xfrm>
            <a:off x="8131624" y="1923563"/>
            <a:ext cx="0" cy="3017520"/>
          </a:xfrm>
          <a:prstGeom prst="straightConnector1">
            <a:avLst/>
          </a:prstGeom>
          <a:noFill/>
          <a:ln w="19050" cap="flat" cmpd="sng">
            <a:solidFill>
              <a:schemeClr val="accent1"/>
            </a:solidFill>
            <a:prstDash val="solid"/>
            <a:round/>
            <a:headEnd type="none" w="sm" len="sm"/>
            <a:tailEnd type="none" w="sm" len="sm"/>
          </a:ln>
        </p:spPr>
      </p:cxnSp>
      <p:pic>
        <p:nvPicPr>
          <p:cNvPr id="3" name="Picture 2" descr="A graph with blue bars&#10;&#10;Description automatically generated with medium confidence">
            <a:extLst>
              <a:ext uri="{FF2B5EF4-FFF2-40B4-BE49-F238E27FC236}">
                <a16:creationId xmlns:a16="http://schemas.microsoft.com/office/drawing/2014/main" id="{28D27945-578B-BF9A-0913-17B7674A2394}"/>
              </a:ext>
            </a:extLst>
          </p:cNvPr>
          <p:cNvPicPr>
            <a:picLocks noChangeAspect="1"/>
          </p:cNvPicPr>
          <p:nvPr/>
        </p:nvPicPr>
        <p:blipFill>
          <a:blip r:embed="rId4"/>
          <a:stretch>
            <a:fillRect/>
          </a:stretch>
        </p:blipFill>
        <p:spPr>
          <a:xfrm>
            <a:off x="59891" y="-8856"/>
            <a:ext cx="6275205" cy="3526615"/>
          </a:xfrm>
          <a:prstGeom prst="rect">
            <a:avLst/>
          </a:prstGeom>
        </p:spPr>
      </p:pic>
      <p:pic>
        <p:nvPicPr>
          <p:cNvPr id="5" name="Picture 4" descr="A graph with blue bars&#10;&#10;Description automatically generated">
            <a:extLst>
              <a:ext uri="{FF2B5EF4-FFF2-40B4-BE49-F238E27FC236}">
                <a16:creationId xmlns:a16="http://schemas.microsoft.com/office/drawing/2014/main" id="{A8A8E4DB-1D13-5D19-30CC-4AECA65910A5}"/>
              </a:ext>
            </a:extLst>
          </p:cNvPr>
          <p:cNvPicPr>
            <a:picLocks noChangeAspect="1"/>
          </p:cNvPicPr>
          <p:nvPr/>
        </p:nvPicPr>
        <p:blipFill>
          <a:blip r:embed="rId5"/>
          <a:stretch>
            <a:fillRect/>
          </a:stretch>
        </p:blipFill>
        <p:spPr>
          <a:xfrm>
            <a:off x="59891" y="3470065"/>
            <a:ext cx="6013938" cy="3407346"/>
          </a:xfrm>
          <a:prstGeom prst="rect">
            <a:avLst/>
          </a:prstGeom>
        </p:spPr>
      </p:pic>
      <p:pic>
        <p:nvPicPr>
          <p:cNvPr id="7" name="Picture 6" descr="A graph with blue bars&#10;&#10;Description automatically generated">
            <a:extLst>
              <a:ext uri="{FF2B5EF4-FFF2-40B4-BE49-F238E27FC236}">
                <a16:creationId xmlns:a16="http://schemas.microsoft.com/office/drawing/2014/main" id="{79662580-DA93-31ED-DA42-4169E52FD4EA}"/>
              </a:ext>
            </a:extLst>
          </p:cNvPr>
          <p:cNvPicPr>
            <a:picLocks noChangeAspect="1"/>
          </p:cNvPicPr>
          <p:nvPr/>
        </p:nvPicPr>
        <p:blipFill>
          <a:blip r:embed="rId6"/>
          <a:stretch>
            <a:fillRect/>
          </a:stretch>
        </p:blipFill>
        <p:spPr>
          <a:xfrm>
            <a:off x="6245937" y="22353"/>
            <a:ext cx="5946063" cy="3439383"/>
          </a:xfrm>
          <a:prstGeom prst="rect">
            <a:avLst/>
          </a:prstGeom>
        </p:spPr>
      </p:pic>
      <p:pic>
        <p:nvPicPr>
          <p:cNvPr id="9" name="Picture 8" descr="A graph with blue squares&#10;&#10;Description automatically generated">
            <a:extLst>
              <a:ext uri="{FF2B5EF4-FFF2-40B4-BE49-F238E27FC236}">
                <a16:creationId xmlns:a16="http://schemas.microsoft.com/office/drawing/2014/main" id="{B760A183-2294-51A0-F5ED-36C6D4BBA828}"/>
              </a:ext>
            </a:extLst>
          </p:cNvPr>
          <p:cNvPicPr>
            <a:picLocks noChangeAspect="1"/>
          </p:cNvPicPr>
          <p:nvPr/>
        </p:nvPicPr>
        <p:blipFill>
          <a:blip r:embed="rId7"/>
          <a:stretch>
            <a:fillRect/>
          </a:stretch>
        </p:blipFill>
        <p:spPr>
          <a:xfrm>
            <a:off x="5976992" y="3445515"/>
            <a:ext cx="6215008" cy="3433763"/>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EC0A95-3854-253E-F86C-1AB9D7EE094D}"/>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43B18D27-2205-B254-CBAE-4112A9CCA521}"/>
              </a:ext>
            </a:extLst>
          </p:cNvPr>
          <p:cNvSpPr>
            <a:spLocks noGrp="1"/>
          </p:cNvSpPr>
          <p:nvPr>
            <p:ph type="body" idx="1"/>
          </p:nvPr>
        </p:nvSpPr>
        <p:spPr/>
        <p:txBody>
          <a:bodyPr/>
          <a:lstStyle/>
          <a:p>
            <a:endParaRPr lang="en-US"/>
          </a:p>
        </p:txBody>
      </p:sp>
      <p:pic>
        <p:nvPicPr>
          <p:cNvPr id="5" name="Picture 4" descr="A graph with a line drawn on it&#10;&#10;Description automatically generated">
            <a:extLst>
              <a:ext uri="{FF2B5EF4-FFF2-40B4-BE49-F238E27FC236}">
                <a16:creationId xmlns:a16="http://schemas.microsoft.com/office/drawing/2014/main" id="{E61064E3-6468-D22C-B92B-E66484A2D999}"/>
              </a:ext>
            </a:extLst>
          </p:cNvPr>
          <p:cNvPicPr>
            <a:picLocks noChangeAspect="1"/>
          </p:cNvPicPr>
          <p:nvPr/>
        </p:nvPicPr>
        <p:blipFill>
          <a:blip r:embed="rId2"/>
          <a:stretch>
            <a:fillRect/>
          </a:stretch>
        </p:blipFill>
        <p:spPr>
          <a:xfrm>
            <a:off x="-22727" y="9711"/>
            <a:ext cx="6118727" cy="3910183"/>
          </a:xfrm>
          <a:prstGeom prst="rect">
            <a:avLst/>
          </a:prstGeom>
        </p:spPr>
      </p:pic>
      <p:pic>
        <p:nvPicPr>
          <p:cNvPr id="7" name="Picture 6" descr="A graph with a line&#10;&#10;Description automatically generated">
            <a:extLst>
              <a:ext uri="{FF2B5EF4-FFF2-40B4-BE49-F238E27FC236}">
                <a16:creationId xmlns:a16="http://schemas.microsoft.com/office/drawing/2014/main" id="{A2C87B6E-9ADB-C487-3C19-CB1BCC7CA11B}"/>
              </a:ext>
            </a:extLst>
          </p:cNvPr>
          <p:cNvPicPr>
            <a:picLocks noChangeAspect="1"/>
          </p:cNvPicPr>
          <p:nvPr/>
        </p:nvPicPr>
        <p:blipFill>
          <a:blip r:embed="rId3"/>
          <a:stretch>
            <a:fillRect/>
          </a:stretch>
        </p:blipFill>
        <p:spPr>
          <a:xfrm>
            <a:off x="5923722" y="-33526"/>
            <a:ext cx="6268277" cy="3799807"/>
          </a:xfrm>
          <a:prstGeom prst="rect">
            <a:avLst/>
          </a:prstGeom>
        </p:spPr>
      </p:pic>
      <p:pic>
        <p:nvPicPr>
          <p:cNvPr id="9" name="Picture 8" descr="A graph with a blue line&#10;&#10;Description automatically generated">
            <a:extLst>
              <a:ext uri="{FF2B5EF4-FFF2-40B4-BE49-F238E27FC236}">
                <a16:creationId xmlns:a16="http://schemas.microsoft.com/office/drawing/2014/main" id="{3630B06E-0E71-DB9F-1E47-63EE9B9D647D}"/>
              </a:ext>
            </a:extLst>
          </p:cNvPr>
          <p:cNvPicPr>
            <a:picLocks noChangeAspect="1"/>
          </p:cNvPicPr>
          <p:nvPr/>
        </p:nvPicPr>
        <p:blipFill>
          <a:blip r:embed="rId4"/>
          <a:stretch>
            <a:fillRect/>
          </a:stretch>
        </p:blipFill>
        <p:spPr>
          <a:xfrm>
            <a:off x="4211055" y="3638723"/>
            <a:ext cx="3391982" cy="2989935"/>
          </a:xfrm>
          <a:prstGeom prst="rect">
            <a:avLst/>
          </a:prstGeom>
        </p:spPr>
      </p:pic>
      <p:pic>
        <p:nvPicPr>
          <p:cNvPr id="11" name="Picture 10" descr="A graph with a line&#10;&#10;Description automatically generated">
            <a:extLst>
              <a:ext uri="{FF2B5EF4-FFF2-40B4-BE49-F238E27FC236}">
                <a16:creationId xmlns:a16="http://schemas.microsoft.com/office/drawing/2014/main" id="{ECB4115D-DFD6-3C1B-13CF-B1D56193CDB5}"/>
              </a:ext>
            </a:extLst>
          </p:cNvPr>
          <p:cNvPicPr>
            <a:picLocks noChangeAspect="1"/>
          </p:cNvPicPr>
          <p:nvPr/>
        </p:nvPicPr>
        <p:blipFill>
          <a:blip r:embed="rId5"/>
          <a:stretch>
            <a:fillRect/>
          </a:stretch>
        </p:blipFill>
        <p:spPr>
          <a:xfrm>
            <a:off x="131053" y="3891259"/>
            <a:ext cx="4282479" cy="2685923"/>
          </a:xfrm>
          <a:prstGeom prst="rect">
            <a:avLst/>
          </a:prstGeom>
        </p:spPr>
      </p:pic>
      <p:pic>
        <p:nvPicPr>
          <p:cNvPr id="13" name="Picture 12" descr="A graph with a line drawn on it&#10;&#10;Description automatically generated">
            <a:extLst>
              <a:ext uri="{FF2B5EF4-FFF2-40B4-BE49-F238E27FC236}">
                <a16:creationId xmlns:a16="http://schemas.microsoft.com/office/drawing/2014/main" id="{56C47E89-BE53-6013-B90E-BF74C0DB7DEC}"/>
              </a:ext>
            </a:extLst>
          </p:cNvPr>
          <p:cNvPicPr>
            <a:picLocks noChangeAspect="1"/>
          </p:cNvPicPr>
          <p:nvPr/>
        </p:nvPicPr>
        <p:blipFill>
          <a:blip r:embed="rId6"/>
          <a:stretch>
            <a:fillRect/>
          </a:stretch>
        </p:blipFill>
        <p:spPr>
          <a:xfrm>
            <a:off x="7558567" y="3638723"/>
            <a:ext cx="4430124" cy="3113716"/>
          </a:xfrm>
          <a:prstGeom prst="rect">
            <a:avLst/>
          </a:prstGeom>
        </p:spPr>
      </p:pic>
    </p:spTree>
    <p:extLst>
      <p:ext uri="{BB962C8B-B14F-4D97-AF65-F5344CB8AC3E}">
        <p14:creationId xmlns:p14="http://schemas.microsoft.com/office/powerpoint/2010/main" val="32137437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2"/>
        <p:cNvGrpSpPr/>
        <p:nvPr/>
      </p:nvGrpSpPr>
      <p:grpSpPr>
        <a:xfrm>
          <a:off x="0" y="0"/>
          <a:ext cx="0" cy="0"/>
          <a:chOff x="0" y="0"/>
          <a:chExt cx="0" cy="0"/>
        </a:xfrm>
      </p:grpSpPr>
      <p:grpSp>
        <p:nvGrpSpPr>
          <p:cNvPr id="73" name="Google Shape;73;p15"/>
          <p:cNvGrpSpPr/>
          <p:nvPr/>
        </p:nvGrpSpPr>
        <p:grpSpPr>
          <a:xfrm>
            <a:off x="546100" y="-4763"/>
            <a:ext cx="5014912" cy="6862763"/>
            <a:chOff x="2928938" y="-4763"/>
            <a:chExt cx="5014912" cy="6862763"/>
          </a:xfrm>
        </p:grpSpPr>
        <p:sp>
          <p:nvSpPr>
            <p:cNvPr id="74" name="Google Shape;74;p15"/>
            <p:cNvSpPr/>
            <p:nvPr/>
          </p:nvSpPr>
          <p:spPr>
            <a:xfrm>
              <a:off x="3367088" y="-4763"/>
              <a:ext cx="1063625" cy="2782888"/>
            </a:xfrm>
            <a:custGeom>
              <a:avLst/>
              <a:gdLst/>
              <a:ahLst/>
              <a:cxnLst/>
              <a:rect l="l" t="t" r="r" b="b"/>
              <a:pathLst>
                <a:path w="670" h="1753" extrusionOk="0">
                  <a:moveTo>
                    <a:pt x="0" y="1696"/>
                  </a:moveTo>
                  <a:lnTo>
                    <a:pt x="225" y="1753"/>
                  </a:lnTo>
                  <a:lnTo>
                    <a:pt x="670" y="0"/>
                  </a:lnTo>
                  <a:lnTo>
                    <a:pt x="430" y="0"/>
                  </a:lnTo>
                  <a:lnTo>
                    <a:pt x="0" y="1696"/>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orbel"/>
                <a:ea typeface="Corbel"/>
                <a:cs typeface="Corbel"/>
                <a:sym typeface="Corbel"/>
              </a:endParaRPr>
            </a:p>
          </p:txBody>
        </p:sp>
        <p:sp>
          <p:nvSpPr>
            <p:cNvPr id="75" name="Google Shape;75;p15"/>
            <p:cNvSpPr/>
            <p:nvPr/>
          </p:nvSpPr>
          <p:spPr>
            <a:xfrm>
              <a:off x="2928938" y="-4763"/>
              <a:ext cx="1035050" cy="2673350"/>
            </a:xfrm>
            <a:custGeom>
              <a:avLst/>
              <a:gdLst/>
              <a:ahLst/>
              <a:cxnLst/>
              <a:rect l="l" t="t" r="r" b="b"/>
              <a:pathLst>
                <a:path w="652" h="1684" extrusionOk="0">
                  <a:moveTo>
                    <a:pt x="225" y="1684"/>
                  </a:moveTo>
                  <a:lnTo>
                    <a:pt x="652" y="0"/>
                  </a:lnTo>
                  <a:lnTo>
                    <a:pt x="411" y="0"/>
                  </a:lnTo>
                  <a:lnTo>
                    <a:pt x="0" y="1627"/>
                  </a:lnTo>
                  <a:lnTo>
                    <a:pt x="219" y="1681"/>
                  </a:lnTo>
                  <a:lnTo>
                    <a:pt x="225" y="1684"/>
                  </a:lnTo>
                  <a:close/>
                </a:path>
              </a:pathLst>
            </a:custGeom>
            <a:solidFill>
              <a:srgbClr val="59595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orbel"/>
                <a:ea typeface="Corbel"/>
                <a:cs typeface="Corbel"/>
                <a:sym typeface="Corbel"/>
              </a:endParaRPr>
            </a:p>
          </p:txBody>
        </p:sp>
        <p:sp>
          <p:nvSpPr>
            <p:cNvPr id="76" name="Google Shape;76;p15"/>
            <p:cNvSpPr/>
            <p:nvPr/>
          </p:nvSpPr>
          <p:spPr>
            <a:xfrm>
              <a:off x="2928938" y="2582862"/>
              <a:ext cx="2693987" cy="4275138"/>
            </a:xfrm>
            <a:custGeom>
              <a:avLst/>
              <a:gdLst/>
              <a:ahLst/>
              <a:cxnLst/>
              <a:rect l="l" t="t" r="r" b="b"/>
              <a:pathLst>
                <a:path w="1697" h="2693" extrusionOk="0">
                  <a:moveTo>
                    <a:pt x="0" y="0"/>
                  </a:moveTo>
                  <a:lnTo>
                    <a:pt x="1622" y="2693"/>
                  </a:lnTo>
                  <a:lnTo>
                    <a:pt x="1697" y="2693"/>
                  </a:lnTo>
                  <a:lnTo>
                    <a:pt x="0" y="0"/>
                  </a:lnTo>
                  <a:close/>
                </a:path>
              </a:pathLst>
            </a:custGeom>
            <a:solidFill>
              <a:srgbClr val="26262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orbel"/>
                <a:ea typeface="Corbel"/>
                <a:cs typeface="Corbel"/>
                <a:sym typeface="Corbel"/>
              </a:endParaRPr>
            </a:p>
          </p:txBody>
        </p:sp>
        <p:sp>
          <p:nvSpPr>
            <p:cNvPr id="77" name="Google Shape;77;p15"/>
            <p:cNvSpPr/>
            <p:nvPr/>
          </p:nvSpPr>
          <p:spPr>
            <a:xfrm>
              <a:off x="3371850" y="2692400"/>
              <a:ext cx="3332162" cy="4165600"/>
            </a:xfrm>
            <a:custGeom>
              <a:avLst/>
              <a:gdLst/>
              <a:ahLst/>
              <a:cxnLst/>
              <a:rect l="l" t="t" r="r" b="b"/>
              <a:pathLst>
                <a:path w="2099" h="2624" extrusionOk="0">
                  <a:moveTo>
                    <a:pt x="2099" y="2624"/>
                  </a:moveTo>
                  <a:lnTo>
                    <a:pt x="0" y="0"/>
                  </a:lnTo>
                  <a:lnTo>
                    <a:pt x="2021" y="2624"/>
                  </a:lnTo>
                  <a:lnTo>
                    <a:pt x="2099" y="2624"/>
                  </a:lnTo>
                  <a:close/>
                </a:path>
              </a:pathLst>
            </a:custGeom>
            <a:solidFill>
              <a:srgbClr val="0B598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orbel"/>
                <a:ea typeface="Corbel"/>
                <a:cs typeface="Corbel"/>
                <a:sym typeface="Corbel"/>
              </a:endParaRPr>
            </a:p>
          </p:txBody>
        </p:sp>
        <p:sp>
          <p:nvSpPr>
            <p:cNvPr id="78" name="Google Shape;78;p15"/>
            <p:cNvSpPr/>
            <p:nvPr/>
          </p:nvSpPr>
          <p:spPr>
            <a:xfrm>
              <a:off x="3367088" y="2687637"/>
              <a:ext cx="4576762" cy="4170363"/>
            </a:xfrm>
            <a:custGeom>
              <a:avLst/>
              <a:gdLst/>
              <a:ahLst/>
              <a:cxnLst/>
              <a:rect l="l" t="t" r="r" b="b"/>
              <a:pathLst>
                <a:path w="2883" h="2627" extrusionOk="0">
                  <a:moveTo>
                    <a:pt x="0" y="0"/>
                  </a:moveTo>
                  <a:lnTo>
                    <a:pt x="3" y="3"/>
                  </a:lnTo>
                  <a:lnTo>
                    <a:pt x="2102" y="2627"/>
                  </a:lnTo>
                  <a:lnTo>
                    <a:pt x="2883" y="2627"/>
                  </a:lnTo>
                  <a:lnTo>
                    <a:pt x="225" y="57"/>
                  </a:lnTo>
                  <a:lnTo>
                    <a:pt x="0" y="0"/>
                  </a:lnTo>
                  <a:close/>
                </a:path>
              </a:pathLst>
            </a:custGeom>
            <a:solidFill>
              <a:srgbClr val="1186C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orbel"/>
                <a:ea typeface="Corbel"/>
                <a:cs typeface="Corbel"/>
                <a:sym typeface="Corbel"/>
              </a:endParaRPr>
            </a:p>
          </p:txBody>
        </p:sp>
        <p:sp>
          <p:nvSpPr>
            <p:cNvPr id="79" name="Google Shape;79;p15"/>
            <p:cNvSpPr/>
            <p:nvPr/>
          </p:nvSpPr>
          <p:spPr>
            <a:xfrm>
              <a:off x="2928938" y="2578100"/>
              <a:ext cx="3584575" cy="4279900"/>
            </a:xfrm>
            <a:custGeom>
              <a:avLst/>
              <a:gdLst/>
              <a:ahLst/>
              <a:cxnLst/>
              <a:rect l="l" t="t" r="r" b="b"/>
              <a:pathLst>
                <a:path w="2258" h="2696" extrusionOk="0">
                  <a:moveTo>
                    <a:pt x="2258" y="2696"/>
                  </a:moveTo>
                  <a:lnTo>
                    <a:pt x="264" y="111"/>
                  </a:lnTo>
                  <a:lnTo>
                    <a:pt x="228" y="60"/>
                  </a:lnTo>
                  <a:lnTo>
                    <a:pt x="225" y="57"/>
                  </a:lnTo>
                  <a:lnTo>
                    <a:pt x="0" y="0"/>
                  </a:lnTo>
                  <a:lnTo>
                    <a:pt x="0" y="3"/>
                  </a:lnTo>
                  <a:lnTo>
                    <a:pt x="1697" y="2696"/>
                  </a:lnTo>
                  <a:lnTo>
                    <a:pt x="2258" y="2696"/>
                  </a:lnTo>
                  <a:close/>
                </a:path>
              </a:pathLst>
            </a:custGeom>
            <a:solidFill>
              <a:srgbClr val="3F3F3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orbel"/>
                <a:ea typeface="Corbel"/>
                <a:cs typeface="Corbel"/>
                <a:sym typeface="Corbel"/>
              </a:endParaRPr>
            </a:p>
          </p:txBody>
        </p:sp>
      </p:grpSp>
      <p:sp>
        <p:nvSpPr>
          <p:cNvPr id="80" name="Google Shape;80;p15"/>
          <p:cNvSpPr/>
          <p:nvPr/>
        </p:nvSpPr>
        <p:spPr>
          <a:xfrm>
            <a:off x="0" y="0"/>
            <a:ext cx="12192000" cy="6858002"/>
          </a:xfrm>
          <a:prstGeom prst="rect">
            <a:avLst/>
          </a:prstGeom>
          <a:blipFill rotWithShape="1">
            <a:blip r:embed="rId3">
              <a:alphaModFix/>
            </a:blip>
            <a:stretch>
              <a:fillRect/>
            </a:stretch>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orbel"/>
              <a:ea typeface="Corbel"/>
              <a:cs typeface="Corbel"/>
              <a:sym typeface="Corbel"/>
            </a:endParaRPr>
          </a:p>
        </p:txBody>
      </p:sp>
      <p:sp>
        <p:nvSpPr>
          <p:cNvPr id="81" name="Google Shape;81;p15"/>
          <p:cNvSpPr/>
          <p:nvPr/>
        </p:nvSpPr>
        <p:spPr>
          <a:xfrm>
            <a:off x="0" y="2"/>
            <a:ext cx="12192000" cy="6858000"/>
          </a:xfrm>
          <a:prstGeom prst="rect">
            <a:avLst/>
          </a:prstGeom>
          <a:blipFill rotWithShape="1">
            <a:blip r:embed="rId3">
              <a:alphaModFix/>
            </a:blip>
            <a:stretch>
              <a:fillRect/>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entury Gothic"/>
              <a:ea typeface="Century Gothic"/>
              <a:cs typeface="Century Gothic"/>
              <a:sym typeface="Century Gothic"/>
            </a:endParaRPr>
          </a:p>
        </p:txBody>
      </p:sp>
      <p:sp>
        <p:nvSpPr>
          <p:cNvPr id="83" name="Google Shape;83;p15"/>
          <p:cNvSpPr txBox="1">
            <a:spLocks noGrp="1"/>
          </p:cNvSpPr>
          <p:nvPr>
            <p:ph type="title"/>
          </p:nvPr>
        </p:nvSpPr>
        <p:spPr>
          <a:xfrm>
            <a:off x="848185" y="777875"/>
            <a:ext cx="10018713" cy="5247368"/>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2000"/>
              <a:buFont typeface="Times New Roman"/>
              <a:buNone/>
            </a:pPr>
            <a:r>
              <a:rPr lang="en-IN" sz="2000" dirty="0">
                <a:latin typeface="Times New Roman"/>
                <a:ea typeface="Times New Roman"/>
                <a:cs typeface="Times New Roman"/>
                <a:sym typeface="Times New Roman"/>
              </a:rPr>
              <a:t>Abstract</a:t>
            </a:r>
            <a:br>
              <a:rPr lang="en-IN" sz="2000" dirty="0">
                <a:latin typeface="Times New Roman"/>
                <a:ea typeface="Times New Roman"/>
                <a:cs typeface="Times New Roman"/>
                <a:sym typeface="Times New Roman"/>
              </a:rPr>
            </a:br>
            <a:r>
              <a:rPr lang="en-IN" sz="2000" dirty="0">
                <a:latin typeface="Times New Roman"/>
                <a:ea typeface="Times New Roman"/>
                <a:cs typeface="Times New Roman"/>
                <a:sym typeface="Times New Roman"/>
              </a:rPr>
              <a:t>1. Introduction</a:t>
            </a:r>
            <a:br>
              <a:rPr lang="en-IN" sz="2000" dirty="0">
                <a:latin typeface="Times New Roman"/>
                <a:ea typeface="Times New Roman"/>
                <a:cs typeface="Times New Roman"/>
                <a:sym typeface="Times New Roman"/>
              </a:rPr>
            </a:br>
            <a:r>
              <a:rPr lang="en-IN" sz="2000" dirty="0">
                <a:latin typeface="Times New Roman"/>
                <a:ea typeface="Times New Roman"/>
                <a:cs typeface="Times New Roman"/>
                <a:sym typeface="Times New Roman"/>
              </a:rPr>
              <a:t>2.</a:t>
            </a:r>
            <a:r>
              <a:rPr lang="en-IN" sz="2000" b="1" i="0" dirty="0">
                <a:latin typeface="Times New Roman"/>
                <a:ea typeface="Times New Roman"/>
                <a:cs typeface="Times New Roman"/>
                <a:sym typeface="Times New Roman"/>
              </a:rPr>
              <a:t> </a:t>
            </a:r>
            <a:r>
              <a:rPr lang="en-IN" sz="2000" i="0" dirty="0">
                <a:latin typeface="Times New Roman"/>
                <a:ea typeface="Times New Roman"/>
                <a:cs typeface="Times New Roman"/>
                <a:sym typeface="Times New Roman"/>
              </a:rPr>
              <a:t>Core Components of the Disease Spread Simulation</a:t>
            </a:r>
            <a:br>
              <a:rPr lang="en-IN" sz="2000" i="0" dirty="0">
                <a:latin typeface="Times New Roman"/>
                <a:ea typeface="Times New Roman"/>
                <a:cs typeface="Times New Roman"/>
                <a:sym typeface="Times New Roman"/>
              </a:rPr>
            </a:br>
            <a:r>
              <a:rPr lang="en-IN" sz="2000" i="0" dirty="0">
                <a:latin typeface="Times New Roman"/>
                <a:ea typeface="Times New Roman"/>
                <a:cs typeface="Times New Roman"/>
                <a:sym typeface="Times New Roman"/>
              </a:rPr>
              <a:t>3.</a:t>
            </a:r>
            <a:r>
              <a:rPr lang="en-IN" sz="2000" b="1" i="0" dirty="0">
                <a:latin typeface="Times New Roman"/>
                <a:ea typeface="Times New Roman"/>
                <a:cs typeface="Times New Roman"/>
                <a:sym typeface="Times New Roman"/>
              </a:rPr>
              <a:t> </a:t>
            </a:r>
            <a:r>
              <a:rPr lang="en-IN" sz="2000" i="0" dirty="0">
                <a:latin typeface="Times New Roman"/>
                <a:ea typeface="Times New Roman"/>
                <a:cs typeface="Times New Roman"/>
                <a:sym typeface="Times New Roman"/>
              </a:rPr>
              <a:t>Parameters and Configuration</a:t>
            </a:r>
            <a:br>
              <a:rPr lang="en-IN" sz="2000" i="0" dirty="0">
                <a:latin typeface="Times New Roman"/>
                <a:ea typeface="Times New Roman"/>
                <a:cs typeface="Times New Roman"/>
                <a:sym typeface="Times New Roman"/>
              </a:rPr>
            </a:br>
            <a:r>
              <a:rPr lang="en-IN" sz="2000" i="0" dirty="0">
                <a:latin typeface="Times New Roman"/>
                <a:ea typeface="Times New Roman"/>
                <a:cs typeface="Times New Roman"/>
                <a:sym typeface="Times New Roman"/>
              </a:rPr>
              <a:t>4. Individual Class</a:t>
            </a:r>
            <a:br>
              <a:rPr lang="en-IN" sz="2000" i="0" dirty="0">
                <a:latin typeface="Times New Roman"/>
                <a:ea typeface="Times New Roman"/>
                <a:cs typeface="Times New Roman"/>
                <a:sym typeface="Times New Roman"/>
              </a:rPr>
            </a:br>
            <a:r>
              <a:rPr lang="en-IN" sz="2000" i="0" dirty="0">
                <a:latin typeface="Times New Roman"/>
                <a:ea typeface="Times New Roman"/>
                <a:cs typeface="Times New Roman"/>
                <a:sym typeface="Times New Roman"/>
              </a:rPr>
              <a:t>5. Population Class</a:t>
            </a:r>
            <a:br>
              <a:rPr lang="en-IN" sz="2000" i="0" dirty="0">
                <a:latin typeface="Times New Roman"/>
                <a:ea typeface="Times New Roman"/>
                <a:cs typeface="Times New Roman"/>
                <a:sym typeface="Times New Roman"/>
              </a:rPr>
            </a:br>
            <a:r>
              <a:rPr lang="en-IN" sz="2000" i="0" dirty="0">
                <a:latin typeface="Times New Roman"/>
                <a:ea typeface="Times New Roman"/>
                <a:cs typeface="Times New Roman"/>
                <a:sym typeface="Times New Roman"/>
              </a:rPr>
              <a:t>6. Main simulation loop</a:t>
            </a:r>
            <a:br>
              <a:rPr lang="en-IN" sz="2000" i="0" dirty="0">
                <a:latin typeface="Times New Roman"/>
                <a:ea typeface="Times New Roman"/>
                <a:cs typeface="Times New Roman"/>
                <a:sym typeface="Times New Roman"/>
              </a:rPr>
            </a:br>
            <a:r>
              <a:rPr lang="en-IN" sz="2000" i="0" dirty="0">
                <a:latin typeface="Times New Roman"/>
                <a:ea typeface="Times New Roman"/>
                <a:cs typeface="Times New Roman"/>
                <a:sym typeface="Times New Roman"/>
              </a:rPr>
              <a:t>7. Output</a:t>
            </a:r>
            <a:br>
              <a:rPr lang="en-IN" sz="2000" i="0" dirty="0">
                <a:latin typeface="Times New Roman"/>
                <a:ea typeface="Times New Roman"/>
                <a:cs typeface="Times New Roman"/>
                <a:sym typeface="Times New Roman"/>
              </a:rPr>
            </a:br>
            <a:r>
              <a:rPr lang="en-IN" sz="2000" i="0" dirty="0">
                <a:latin typeface="Times New Roman"/>
                <a:ea typeface="Times New Roman"/>
                <a:cs typeface="Times New Roman"/>
                <a:sym typeface="Times New Roman"/>
              </a:rPr>
              <a:t>8. Visual Outputs</a:t>
            </a:r>
            <a:br>
              <a:rPr lang="en-IN" sz="2000" i="0" dirty="0">
                <a:latin typeface="Times New Roman"/>
                <a:ea typeface="Times New Roman"/>
                <a:cs typeface="Times New Roman"/>
                <a:sym typeface="Times New Roman"/>
              </a:rPr>
            </a:br>
            <a:r>
              <a:rPr lang="en-IN" sz="2000" i="0" dirty="0">
                <a:latin typeface="Times New Roman"/>
                <a:ea typeface="Times New Roman"/>
                <a:cs typeface="Times New Roman"/>
                <a:sym typeface="Times New Roman"/>
              </a:rPr>
              <a:t>9. Conclusion</a:t>
            </a:r>
            <a:endParaRPr sz="2000" dirty="0">
              <a:latin typeface="Times New Roman"/>
              <a:ea typeface="Times New Roman"/>
              <a:cs typeface="Times New Roman"/>
              <a:sym typeface="Times New Roman"/>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86"/>
        <p:cNvGrpSpPr/>
        <p:nvPr/>
      </p:nvGrpSpPr>
      <p:grpSpPr>
        <a:xfrm>
          <a:off x="0" y="0"/>
          <a:ext cx="0" cy="0"/>
          <a:chOff x="0" y="0"/>
          <a:chExt cx="0" cy="0"/>
        </a:xfrm>
      </p:grpSpPr>
      <p:grpSp>
        <p:nvGrpSpPr>
          <p:cNvPr id="287" name="Google Shape;287;p28"/>
          <p:cNvGrpSpPr/>
          <p:nvPr/>
        </p:nvGrpSpPr>
        <p:grpSpPr>
          <a:xfrm>
            <a:off x="546100" y="-4763"/>
            <a:ext cx="5014912" cy="6862763"/>
            <a:chOff x="2928938" y="-4763"/>
            <a:chExt cx="5014912" cy="6862763"/>
          </a:xfrm>
        </p:grpSpPr>
        <p:sp>
          <p:nvSpPr>
            <p:cNvPr id="288" name="Google Shape;288;p28"/>
            <p:cNvSpPr/>
            <p:nvPr/>
          </p:nvSpPr>
          <p:spPr>
            <a:xfrm>
              <a:off x="3367088" y="-4763"/>
              <a:ext cx="1063625" cy="2782888"/>
            </a:xfrm>
            <a:custGeom>
              <a:avLst/>
              <a:gdLst/>
              <a:ahLst/>
              <a:cxnLst/>
              <a:rect l="l" t="t" r="r" b="b"/>
              <a:pathLst>
                <a:path w="670" h="1753" extrusionOk="0">
                  <a:moveTo>
                    <a:pt x="0" y="1696"/>
                  </a:moveTo>
                  <a:lnTo>
                    <a:pt x="225" y="1753"/>
                  </a:lnTo>
                  <a:lnTo>
                    <a:pt x="670" y="0"/>
                  </a:lnTo>
                  <a:lnTo>
                    <a:pt x="430" y="0"/>
                  </a:lnTo>
                  <a:lnTo>
                    <a:pt x="0" y="1696"/>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orbel"/>
                <a:ea typeface="Corbel"/>
                <a:cs typeface="Corbel"/>
                <a:sym typeface="Corbel"/>
              </a:endParaRPr>
            </a:p>
          </p:txBody>
        </p:sp>
        <p:sp>
          <p:nvSpPr>
            <p:cNvPr id="289" name="Google Shape;289;p28"/>
            <p:cNvSpPr/>
            <p:nvPr/>
          </p:nvSpPr>
          <p:spPr>
            <a:xfrm>
              <a:off x="2928938" y="-4763"/>
              <a:ext cx="1035050" cy="2673350"/>
            </a:xfrm>
            <a:custGeom>
              <a:avLst/>
              <a:gdLst/>
              <a:ahLst/>
              <a:cxnLst/>
              <a:rect l="l" t="t" r="r" b="b"/>
              <a:pathLst>
                <a:path w="652" h="1684" extrusionOk="0">
                  <a:moveTo>
                    <a:pt x="225" y="1684"/>
                  </a:moveTo>
                  <a:lnTo>
                    <a:pt x="652" y="0"/>
                  </a:lnTo>
                  <a:lnTo>
                    <a:pt x="411" y="0"/>
                  </a:lnTo>
                  <a:lnTo>
                    <a:pt x="0" y="1627"/>
                  </a:lnTo>
                  <a:lnTo>
                    <a:pt x="219" y="1681"/>
                  </a:lnTo>
                  <a:lnTo>
                    <a:pt x="225" y="1684"/>
                  </a:lnTo>
                  <a:close/>
                </a:path>
              </a:pathLst>
            </a:custGeom>
            <a:solidFill>
              <a:srgbClr val="59595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orbel"/>
                <a:ea typeface="Corbel"/>
                <a:cs typeface="Corbel"/>
                <a:sym typeface="Corbel"/>
              </a:endParaRPr>
            </a:p>
          </p:txBody>
        </p:sp>
        <p:sp>
          <p:nvSpPr>
            <p:cNvPr id="290" name="Google Shape;290;p28"/>
            <p:cNvSpPr/>
            <p:nvPr/>
          </p:nvSpPr>
          <p:spPr>
            <a:xfrm>
              <a:off x="2928938" y="2582862"/>
              <a:ext cx="2693987" cy="4275138"/>
            </a:xfrm>
            <a:custGeom>
              <a:avLst/>
              <a:gdLst/>
              <a:ahLst/>
              <a:cxnLst/>
              <a:rect l="l" t="t" r="r" b="b"/>
              <a:pathLst>
                <a:path w="1697" h="2693" extrusionOk="0">
                  <a:moveTo>
                    <a:pt x="0" y="0"/>
                  </a:moveTo>
                  <a:lnTo>
                    <a:pt x="1622" y="2693"/>
                  </a:lnTo>
                  <a:lnTo>
                    <a:pt x="1697" y="2693"/>
                  </a:lnTo>
                  <a:lnTo>
                    <a:pt x="0" y="0"/>
                  </a:lnTo>
                  <a:close/>
                </a:path>
              </a:pathLst>
            </a:custGeom>
            <a:solidFill>
              <a:srgbClr val="26262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orbel"/>
                <a:ea typeface="Corbel"/>
                <a:cs typeface="Corbel"/>
                <a:sym typeface="Corbel"/>
              </a:endParaRPr>
            </a:p>
          </p:txBody>
        </p:sp>
        <p:sp>
          <p:nvSpPr>
            <p:cNvPr id="291" name="Google Shape;291;p28"/>
            <p:cNvSpPr/>
            <p:nvPr/>
          </p:nvSpPr>
          <p:spPr>
            <a:xfrm>
              <a:off x="3371850" y="2692400"/>
              <a:ext cx="3332162" cy="4165600"/>
            </a:xfrm>
            <a:custGeom>
              <a:avLst/>
              <a:gdLst/>
              <a:ahLst/>
              <a:cxnLst/>
              <a:rect l="l" t="t" r="r" b="b"/>
              <a:pathLst>
                <a:path w="2099" h="2624" extrusionOk="0">
                  <a:moveTo>
                    <a:pt x="2099" y="2624"/>
                  </a:moveTo>
                  <a:lnTo>
                    <a:pt x="0" y="0"/>
                  </a:lnTo>
                  <a:lnTo>
                    <a:pt x="2021" y="2624"/>
                  </a:lnTo>
                  <a:lnTo>
                    <a:pt x="2099" y="2624"/>
                  </a:lnTo>
                  <a:close/>
                </a:path>
              </a:pathLst>
            </a:custGeom>
            <a:solidFill>
              <a:srgbClr val="0B598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orbel"/>
                <a:ea typeface="Corbel"/>
                <a:cs typeface="Corbel"/>
                <a:sym typeface="Corbel"/>
              </a:endParaRPr>
            </a:p>
          </p:txBody>
        </p:sp>
        <p:sp>
          <p:nvSpPr>
            <p:cNvPr id="292" name="Google Shape;292;p28"/>
            <p:cNvSpPr/>
            <p:nvPr/>
          </p:nvSpPr>
          <p:spPr>
            <a:xfrm>
              <a:off x="3367088" y="2687637"/>
              <a:ext cx="4576762" cy="4170363"/>
            </a:xfrm>
            <a:custGeom>
              <a:avLst/>
              <a:gdLst/>
              <a:ahLst/>
              <a:cxnLst/>
              <a:rect l="l" t="t" r="r" b="b"/>
              <a:pathLst>
                <a:path w="2883" h="2627" extrusionOk="0">
                  <a:moveTo>
                    <a:pt x="0" y="0"/>
                  </a:moveTo>
                  <a:lnTo>
                    <a:pt x="3" y="3"/>
                  </a:lnTo>
                  <a:lnTo>
                    <a:pt x="2102" y="2627"/>
                  </a:lnTo>
                  <a:lnTo>
                    <a:pt x="2883" y="2627"/>
                  </a:lnTo>
                  <a:lnTo>
                    <a:pt x="225" y="57"/>
                  </a:lnTo>
                  <a:lnTo>
                    <a:pt x="0" y="0"/>
                  </a:lnTo>
                  <a:close/>
                </a:path>
              </a:pathLst>
            </a:custGeom>
            <a:solidFill>
              <a:srgbClr val="1186C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orbel"/>
                <a:ea typeface="Corbel"/>
                <a:cs typeface="Corbel"/>
                <a:sym typeface="Corbel"/>
              </a:endParaRPr>
            </a:p>
          </p:txBody>
        </p:sp>
        <p:sp>
          <p:nvSpPr>
            <p:cNvPr id="293" name="Google Shape;293;p28"/>
            <p:cNvSpPr/>
            <p:nvPr/>
          </p:nvSpPr>
          <p:spPr>
            <a:xfrm>
              <a:off x="2928938" y="2578100"/>
              <a:ext cx="3584575" cy="4279900"/>
            </a:xfrm>
            <a:custGeom>
              <a:avLst/>
              <a:gdLst/>
              <a:ahLst/>
              <a:cxnLst/>
              <a:rect l="l" t="t" r="r" b="b"/>
              <a:pathLst>
                <a:path w="2258" h="2696" extrusionOk="0">
                  <a:moveTo>
                    <a:pt x="2258" y="2696"/>
                  </a:moveTo>
                  <a:lnTo>
                    <a:pt x="264" y="111"/>
                  </a:lnTo>
                  <a:lnTo>
                    <a:pt x="228" y="60"/>
                  </a:lnTo>
                  <a:lnTo>
                    <a:pt x="225" y="57"/>
                  </a:lnTo>
                  <a:lnTo>
                    <a:pt x="0" y="0"/>
                  </a:lnTo>
                  <a:lnTo>
                    <a:pt x="0" y="3"/>
                  </a:lnTo>
                  <a:lnTo>
                    <a:pt x="1697" y="2696"/>
                  </a:lnTo>
                  <a:lnTo>
                    <a:pt x="2258" y="2696"/>
                  </a:lnTo>
                  <a:close/>
                </a:path>
              </a:pathLst>
            </a:custGeom>
            <a:solidFill>
              <a:srgbClr val="3F3F3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orbel"/>
                <a:ea typeface="Corbel"/>
                <a:cs typeface="Corbel"/>
                <a:sym typeface="Corbel"/>
              </a:endParaRPr>
            </a:p>
          </p:txBody>
        </p:sp>
      </p:grpSp>
      <p:sp>
        <p:nvSpPr>
          <p:cNvPr id="294" name="Google Shape;294;p28"/>
          <p:cNvSpPr/>
          <p:nvPr/>
        </p:nvSpPr>
        <p:spPr>
          <a:xfrm>
            <a:off x="0" y="0"/>
            <a:ext cx="12192000" cy="6858002"/>
          </a:xfrm>
          <a:prstGeom prst="rect">
            <a:avLst/>
          </a:prstGeom>
          <a:blipFill rotWithShape="1">
            <a:blip r:embed="rId3">
              <a:alphaModFix/>
            </a:blip>
            <a:stretch>
              <a:fillRect/>
            </a:stretch>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orbel"/>
              <a:ea typeface="Corbel"/>
              <a:cs typeface="Corbel"/>
              <a:sym typeface="Corbel"/>
            </a:endParaRPr>
          </a:p>
        </p:txBody>
      </p:sp>
      <p:sp>
        <p:nvSpPr>
          <p:cNvPr id="295" name="Google Shape;295;p28"/>
          <p:cNvSpPr/>
          <p:nvPr/>
        </p:nvSpPr>
        <p:spPr>
          <a:xfrm>
            <a:off x="0" y="2"/>
            <a:ext cx="12192000" cy="6858000"/>
          </a:xfrm>
          <a:prstGeom prst="rect">
            <a:avLst/>
          </a:prstGeom>
          <a:blipFill rotWithShape="1">
            <a:blip r:embed="rId3">
              <a:alphaModFix/>
            </a:blip>
            <a:stretch>
              <a:fillRect/>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entury Gothic"/>
              <a:ea typeface="Century Gothic"/>
              <a:cs typeface="Century Gothic"/>
              <a:sym typeface="Century Gothic"/>
            </a:endParaRPr>
          </a:p>
        </p:txBody>
      </p:sp>
      <p:sp>
        <p:nvSpPr>
          <p:cNvPr id="296" name="Google Shape;296;p28"/>
          <p:cNvSpPr txBox="1">
            <a:spLocks noGrp="1"/>
          </p:cNvSpPr>
          <p:nvPr>
            <p:ph type="title"/>
          </p:nvPr>
        </p:nvSpPr>
        <p:spPr>
          <a:xfrm>
            <a:off x="792482" y="821265"/>
            <a:ext cx="6979918" cy="5222117"/>
          </a:xfrm>
          <a:prstGeom prst="rect">
            <a:avLst/>
          </a:prstGeom>
          <a:noFill/>
          <a:ln>
            <a:noFill/>
          </a:ln>
        </p:spPr>
        <p:txBody>
          <a:bodyPr spcFirstLastPara="1" wrap="square" lIns="91425" tIns="45700" rIns="91425" bIns="45700" anchor="ctr" anchorCtr="0">
            <a:normAutofit/>
          </a:bodyPr>
          <a:lstStyle/>
          <a:p>
            <a:pPr marL="0" lvl="0" indent="0" algn="r" rtl="0">
              <a:spcBef>
                <a:spcPts val="0"/>
              </a:spcBef>
              <a:spcAft>
                <a:spcPts val="0"/>
              </a:spcAft>
              <a:buClr>
                <a:schemeClr val="dk1"/>
              </a:buClr>
              <a:buSzPts val="6000"/>
              <a:buFont typeface="Corbel"/>
              <a:buNone/>
            </a:pPr>
            <a:endParaRPr sz="6000"/>
          </a:p>
        </p:txBody>
      </p:sp>
      <p:cxnSp>
        <p:nvCxnSpPr>
          <p:cNvPr id="297" name="Google Shape;297;p28"/>
          <p:cNvCxnSpPr/>
          <p:nvPr/>
        </p:nvCxnSpPr>
        <p:spPr>
          <a:xfrm>
            <a:off x="8131624" y="1923563"/>
            <a:ext cx="0" cy="3017520"/>
          </a:xfrm>
          <a:prstGeom prst="straightConnector1">
            <a:avLst/>
          </a:prstGeom>
          <a:noFill/>
          <a:ln w="19050" cap="flat" cmpd="sng">
            <a:solidFill>
              <a:schemeClr val="accent1"/>
            </a:solidFill>
            <a:prstDash val="solid"/>
            <a:round/>
            <a:headEnd type="none" w="sm" len="sm"/>
            <a:tailEnd type="none" w="sm" len="sm"/>
          </a:ln>
        </p:spPr>
      </p:cxnSp>
      <p:sp>
        <p:nvSpPr>
          <p:cNvPr id="299" name="Google Shape;299;p28"/>
          <p:cNvSpPr txBox="1"/>
          <p:nvPr/>
        </p:nvSpPr>
        <p:spPr>
          <a:xfrm>
            <a:off x="984250" y="397165"/>
            <a:ext cx="119776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a:solidFill>
                  <a:schemeClr val="dk1"/>
                </a:solidFill>
                <a:latin typeface="Corbel"/>
                <a:ea typeface="Corbel"/>
                <a:cs typeface="Corbel"/>
                <a:sym typeface="Corbel"/>
              </a:rPr>
              <a:t>Heat map-</a:t>
            </a:r>
            <a:endParaRPr/>
          </a:p>
        </p:txBody>
      </p:sp>
      <p:pic>
        <p:nvPicPr>
          <p:cNvPr id="3" name="Picture 2" descr="A red and green gradient with white text&#10;&#10;Description automatically generated with medium confidence">
            <a:extLst>
              <a:ext uri="{FF2B5EF4-FFF2-40B4-BE49-F238E27FC236}">
                <a16:creationId xmlns:a16="http://schemas.microsoft.com/office/drawing/2014/main" id="{40C6E623-F420-8A06-56F7-5ED678E21867}"/>
              </a:ext>
            </a:extLst>
          </p:cNvPr>
          <p:cNvPicPr>
            <a:picLocks noChangeAspect="1"/>
          </p:cNvPicPr>
          <p:nvPr/>
        </p:nvPicPr>
        <p:blipFill>
          <a:blip r:embed="rId4"/>
          <a:stretch>
            <a:fillRect/>
          </a:stretch>
        </p:blipFill>
        <p:spPr>
          <a:xfrm>
            <a:off x="2182014" y="877566"/>
            <a:ext cx="7772400" cy="4924219"/>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03"/>
        <p:cNvGrpSpPr/>
        <p:nvPr/>
      </p:nvGrpSpPr>
      <p:grpSpPr>
        <a:xfrm>
          <a:off x="0" y="0"/>
          <a:ext cx="0" cy="0"/>
          <a:chOff x="0" y="0"/>
          <a:chExt cx="0" cy="0"/>
        </a:xfrm>
      </p:grpSpPr>
      <p:grpSp>
        <p:nvGrpSpPr>
          <p:cNvPr id="304" name="Google Shape;304;p29"/>
          <p:cNvGrpSpPr/>
          <p:nvPr/>
        </p:nvGrpSpPr>
        <p:grpSpPr>
          <a:xfrm>
            <a:off x="546100" y="-4763"/>
            <a:ext cx="5014912" cy="6862763"/>
            <a:chOff x="2928938" y="-4763"/>
            <a:chExt cx="5014912" cy="6862763"/>
          </a:xfrm>
        </p:grpSpPr>
        <p:sp>
          <p:nvSpPr>
            <p:cNvPr id="305" name="Google Shape;305;p29"/>
            <p:cNvSpPr/>
            <p:nvPr/>
          </p:nvSpPr>
          <p:spPr>
            <a:xfrm>
              <a:off x="3367088" y="-4763"/>
              <a:ext cx="1063625" cy="2782888"/>
            </a:xfrm>
            <a:custGeom>
              <a:avLst/>
              <a:gdLst/>
              <a:ahLst/>
              <a:cxnLst/>
              <a:rect l="l" t="t" r="r" b="b"/>
              <a:pathLst>
                <a:path w="670" h="1753" extrusionOk="0">
                  <a:moveTo>
                    <a:pt x="0" y="1696"/>
                  </a:moveTo>
                  <a:lnTo>
                    <a:pt x="225" y="1753"/>
                  </a:lnTo>
                  <a:lnTo>
                    <a:pt x="670" y="0"/>
                  </a:lnTo>
                  <a:lnTo>
                    <a:pt x="430" y="0"/>
                  </a:lnTo>
                  <a:lnTo>
                    <a:pt x="0" y="1696"/>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orbel"/>
                <a:ea typeface="Corbel"/>
                <a:cs typeface="Corbel"/>
                <a:sym typeface="Corbel"/>
              </a:endParaRPr>
            </a:p>
          </p:txBody>
        </p:sp>
        <p:sp>
          <p:nvSpPr>
            <p:cNvPr id="306" name="Google Shape;306;p29"/>
            <p:cNvSpPr/>
            <p:nvPr/>
          </p:nvSpPr>
          <p:spPr>
            <a:xfrm>
              <a:off x="2928938" y="-4763"/>
              <a:ext cx="1035050" cy="2673350"/>
            </a:xfrm>
            <a:custGeom>
              <a:avLst/>
              <a:gdLst/>
              <a:ahLst/>
              <a:cxnLst/>
              <a:rect l="l" t="t" r="r" b="b"/>
              <a:pathLst>
                <a:path w="652" h="1684" extrusionOk="0">
                  <a:moveTo>
                    <a:pt x="225" y="1684"/>
                  </a:moveTo>
                  <a:lnTo>
                    <a:pt x="652" y="0"/>
                  </a:lnTo>
                  <a:lnTo>
                    <a:pt x="411" y="0"/>
                  </a:lnTo>
                  <a:lnTo>
                    <a:pt x="0" y="1627"/>
                  </a:lnTo>
                  <a:lnTo>
                    <a:pt x="219" y="1681"/>
                  </a:lnTo>
                  <a:lnTo>
                    <a:pt x="225" y="1684"/>
                  </a:lnTo>
                  <a:close/>
                </a:path>
              </a:pathLst>
            </a:custGeom>
            <a:solidFill>
              <a:srgbClr val="59595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orbel"/>
                <a:ea typeface="Corbel"/>
                <a:cs typeface="Corbel"/>
                <a:sym typeface="Corbel"/>
              </a:endParaRPr>
            </a:p>
          </p:txBody>
        </p:sp>
        <p:sp>
          <p:nvSpPr>
            <p:cNvPr id="307" name="Google Shape;307;p29"/>
            <p:cNvSpPr/>
            <p:nvPr/>
          </p:nvSpPr>
          <p:spPr>
            <a:xfrm>
              <a:off x="2928938" y="2582862"/>
              <a:ext cx="2693987" cy="4275138"/>
            </a:xfrm>
            <a:custGeom>
              <a:avLst/>
              <a:gdLst/>
              <a:ahLst/>
              <a:cxnLst/>
              <a:rect l="l" t="t" r="r" b="b"/>
              <a:pathLst>
                <a:path w="1697" h="2693" extrusionOk="0">
                  <a:moveTo>
                    <a:pt x="0" y="0"/>
                  </a:moveTo>
                  <a:lnTo>
                    <a:pt x="1622" y="2693"/>
                  </a:lnTo>
                  <a:lnTo>
                    <a:pt x="1697" y="2693"/>
                  </a:lnTo>
                  <a:lnTo>
                    <a:pt x="0" y="0"/>
                  </a:lnTo>
                  <a:close/>
                </a:path>
              </a:pathLst>
            </a:custGeom>
            <a:solidFill>
              <a:srgbClr val="26262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orbel"/>
                <a:ea typeface="Corbel"/>
                <a:cs typeface="Corbel"/>
                <a:sym typeface="Corbel"/>
              </a:endParaRPr>
            </a:p>
          </p:txBody>
        </p:sp>
        <p:sp>
          <p:nvSpPr>
            <p:cNvPr id="308" name="Google Shape;308;p29"/>
            <p:cNvSpPr/>
            <p:nvPr/>
          </p:nvSpPr>
          <p:spPr>
            <a:xfrm>
              <a:off x="3371850" y="2692400"/>
              <a:ext cx="3332162" cy="4165600"/>
            </a:xfrm>
            <a:custGeom>
              <a:avLst/>
              <a:gdLst/>
              <a:ahLst/>
              <a:cxnLst/>
              <a:rect l="l" t="t" r="r" b="b"/>
              <a:pathLst>
                <a:path w="2099" h="2624" extrusionOk="0">
                  <a:moveTo>
                    <a:pt x="2099" y="2624"/>
                  </a:moveTo>
                  <a:lnTo>
                    <a:pt x="0" y="0"/>
                  </a:lnTo>
                  <a:lnTo>
                    <a:pt x="2021" y="2624"/>
                  </a:lnTo>
                  <a:lnTo>
                    <a:pt x="2099" y="2624"/>
                  </a:lnTo>
                  <a:close/>
                </a:path>
              </a:pathLst>
            </a:custGeom>
            <a:solidFill>
              <a:srgbClr val="0B598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orbel"/>
                <a:ea typeface="Corbel"/>
                <a:cs typeface="Corbel"/>
                <a:sym typeface="Corbel"/>
              </a:endParaRPr>
            </a:p>
          </p:txBody>
        </p:sp>
        <p:sp>
          <p:nvSpPr>
            <p:cNvPr id="309" name="Google Shape;309;p29"/>
            <p:cNvSpPr/>
            <p:nvPr/>
          </p:nvSpPr>
          <p:spPr>
            <a:xfrm>
              <a:off x="3367088" y="2687637"/>
              <a:ext cx="4576762" cy="4170363"/>
            </a:xfrm>
            <a:custGeom>
              <a:avLst/>
              <a:gdLst/>
              <a:ahLst/>
              <a:cxnLst/>
              <a:rect l="l" t="t" r="r" b="b"/>
              <a:pathLst>
                <a:path w="2883" h="2627" extrusionOk="0">
                  <a:moveTo>
                    <a:pt x="0" y="0"/>
                  </a:moveTo>
                  <a:lnTo>
                    <a:pt x="3" y="3"/>
                  </a:lnTo>
                  <a:lnTo>
                    <a:pt x="2102" y="2627"/>
                  </a:lnTo>
                  <a:lnTo>
                    <a:pt x="2883" y="2627"/>
                  </a:lnTo>
                  <a:lnTo>
                    <a:pt x="225" y="57"/>
                  </a:lnTo>
                  <a:lnTo>
                    <a:pt x="0" y="0"/>
                  </a:lnTo>
                  <a:close/>
                </a:path>
              </a:pathLst>
            </a:custGeom>
            <a:solidFill>
              <a:srgbClr val="1186C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orbel"/>
                <a:ea typeface="Corbel"/>
                <a:cs typeface="Corbel"/>
                <a:sym typeface="Corbel"/>
              </a:endParaRPr>
            </a:p>
          </p:txBody>
        </p:sp>
        <p:sp>
          <p:nvSpPr>
            <p:cNvPr id="310" name="Google Shape;310;p29"/>
            <p:cNvSpPr/>
            <p:nvPr/>
          </p:nvSpPr>
          <p:spPr>
            <a:xfrm>
              <a:off x="2928938" y="2578100"/>
              <a:ext cx="3584575" cy="4279900"/>
            </a:xfrm>
            <a:custGeom>
              <a:avLst/>
              <a:gdLst/>
              <a:ahLst/>
              <a:cxnLst/>
              <a:rect l="l" t="t" r="r" b="b"/>
              <a:pathLst>
                <a:path w="2258" h="2696" extrusionOk="0">
                  <a:moveTo>
                    <a:pt x="2258" y="2696"/>
                  </a:moveTo>
                  <a:lnTo>
                    <a:pt x="264" y="111"/>
                  </a:lnTo>
                  <a:lnTo>
                    <a:pt x="228" y="60"/>
                  </a:lnTo>
                  <a:lnTo>
                    <a:pt x="225" y="57"/>
                  </a:lnTo>
                  <a:lnTo>
                    <a:pt x="0" y="0"/>
                  </a:lnTo>
                  <a:lnTo>
                    <a:pt x="0" y="3"/>
                  </a:lnTo>
                  <a:lnTo>
                    <a:pt x="1697" y="2696"/>
                  </a:lnTo>
                  <a:lnTo>
                    <a:pt x="2258" y="2696"/>
                  </a:lnTo>
                  <a:close/>
                </a:path>
              </a:pathLst>
            </a:custGeom>
            <a:solidFill>
              <a:srgbClr val="3F3F3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orbel"/>
                <a:ea typeface="Corbel"/>
                <a:cs typeface="Corbel"/>
                <a:sym typeface="Corbel"/>
              </a:endParaRPr>
            </a:p>
          </p:txBody>
        </p:sp>
      </p:grpSp>
      <p:sp>
        <p:nvSpPr>
          <p:cNvPr id="311" name="Google Shape;311;p29"/>
          <p:cNvSpPr/>
          <p:nvPr/>
        </p:nvSpPr>
        <p:spPr>
          <a:xfrm>
            <a:off x="0" y="0"/>
            <a:ext cx="12192000" cy="6858002"/>
          </a:xfrm>
          <a:prstGeom prst="rect">
            <a:avLst/>
          </a:prstGeom>
          <a:blipFill rotWithShape="1">
            <a:blip r:embed="rId3">
              <a:alphaModFix/>
            </a:blip>
            <a:stretch>
              <a:fillRect/>
            </a:stretch>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orbel"/>
              <a:ea typeface="Corbel"/>
              <a:cs typeface="Corbel"/>
              <a:sym typeface="Corbel"/>
            </a:endParaRPr>
          </a:p>
        </p:txBody>
      </p:sp>
      <p:sp>
        <p:nvSpPr>
          <p:cNvPr id="312" name="Google Shape;312;p29"/>
          <p:cNvSpPr/>
          <p:nvPr/>
        </p:nvSpPr>
        <p:spPr>
          <a:xfrm>
            <a:off x="0" y="2"/>
            <a:ext cx="12192000" cy="6858000"/>
          </a:xfrm>
          <a:prstGeom prst="rect">
            <a:avLst/>
          </a:prstGeom>
          <a:blipFill rotWithShape="1">
            <a:blip r:embed="rId3">
              <a:alphaModFix/>
            </a:blip>
            <a:stretch>
              <a:fillRect/>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entury Gothic"/>
              <a:ea typeface="Century Gothic"/>
              <a:cs typeface="Century Gothic"/>
              <a:sym typeface="Century Gothic"/>
            </a:endParaRPr>
          </a:p>
        </p:txBody>
      </p:sp>
      <p:sp>
        <p:nvSpPr>
          <p:cNvPr id="313" name="Google Shape;313;p29"/>
          <p:cNvSpPr txBox="1">
            <a:spLocks noGrp="1"/>
          </p:cNvSpPr>
          <p:nvPr>
            <p:ph type="title"/>
          </p:nvPr>
        </p:nvSpPr>
        <p:spPr>
          <a:xfrm>
            <a:off x="792482" y="821265"/>
            <a:ext cx="6979918" cy="5222117"/>
          </a:xfrm>
          <a:prstGeom prst="rect">
            <a:avLst/>
          </a:prstGeom>
          <a:noFill/>
          <a:ln>
            <a:noFill/>
          </a:ln>
        </p:spPr>
        <p:txBody>
          <a:bodyPr spcFirstLastPara="1" wrap="square" lIns="91425" tIns="45700" rIns="91425" bIns="45700" anchor="ctr" anchorCtr="0">
            <a:normAutofit/>
          </a:bodyPr>
          <a:lstStyle/>
          <a:p>
            <a:pPr marL="0" lvl="0" indent="0" algn="r" rtl="0">
              <a:spcBef>
                <a:spcPts val="0"/>
              </a:spcBef>
              <a:spcAft>
                <a:spcPts val="0"/>
              </a:spcAft>
              <a:buClr>
                <a:schemeClr val="dk1"/>
              </a:buClr>
              <a:buSzPts val="6000"/>
              <a:buFont typeface="Corbel"/>
              <a:buNone/>
            </a:pPr>
            <a:endParaRPr sz="6000"/>
          </a:p>
        </p:txBody>
      </p:sp>
      <p:cxnSp>
        <p:nvCxnSpPr>
          <p:cNvPr id="314" name="Google Shape;314;p29"/>
          <p:cNvCxnSpPr/>
          <p:nvPr/>
        </p:nvCxnSpPr>
        <p:spPr>
          <a:xfrm>
            <a:off x="8131624" y="1923563"/>
            <a:ext cx="0" cy="3017520"/>
          </a:xfrm>
          <a:prstGeom prst="straightConnector1">
            <a:avLst/>
          </a:prstGeom>
          <a:noFill/>
          <a:ln w="19050" cap="flat" cmpd="sng">
            <a:solidFill>
              <a:schemeClr val="accent1"/>
            </a:solidFill>
            <a:prstDash val="solid"/>
            <a:round/>
            <a:headEnd type="none" w="sm" len="sm"/>
            <a:tailEnd type="none" w="sm" len="sm"/>
          </a:ln>
        </p:spPr>
      </p:cxnSp>
      <p:pic>
        <p:nvPicPr>
          <p:cNvPr id="3" name="Picture 2" descr="A graph of different colored lines&#10;&#10;Description automatically generated">
            <a:extLst>
              <a:ext uri="{FF2B5EF4-FFF2-40B4-BE49-F238E27FC236}">
                <a16:creationId xmlns:a16="http://schemas.microsoft.com/office/drawing/2014/main" id="{0BCE96D3-CA30-7100-57D1-6D2367438467}"/>
              </a:ext>
            </a:extLst>
          </p:cNvPr>
          <p:cNvPicPr>
            <a:picLocks noChangeAspect="1"/>
          </p:cNvPicPr>
          <p:nvPr/>
        </p:nvPicPr>
        <p:blipFill>
          <a:blip r:embed="rId4"/>
          <a:stretch>
            <a:fillRect/>
          </a:stretch>
        </p:blipFill>
        <p:spPr>
          <a:xfrm>
            <a:off x="0" y="1153657"/>
            <a:ext cx="12140673" cy="4531526"/>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36"/>
        <p:cNvGrpSpPr/>
        <p:nvPr/>
      </p:nvGrpSpPr>
      <p:grpSpPr>
        <a:xfrm>
          <a:off x="0" y="0"/>
          <a:ext cx="0" cy="0"/>
          <a:chOff x="0" y="0"/>
          <a:chExt cx="0" cy="0"/>
        </a:xfrm>
      </p:grpSpPr>
      <p:grpSp>
        <p:nvGrpSpPr>
          <p:cNvPr id="337" name="Google Shape;337;p31"/>
          <p:cNvGrpSpPr/>
          <p:nvPr/>
        </p:nvGrpSpPr>
        <p:grpSpPr>
          <a:xfrm>
            <a:off x="546100" y="-4763"/>
            <a:ext cx="5014912" cy="6862763"/>
            <a:chOff x="2928938" y="-4763"/>
            <a:chExt cx="5014912" cy="6862763"/>
          </a:xfrm>
        </p:grpSpPr>
        <p:sp>
          <p:nvSpPr>
            <p:cNvPr id="338" name="Google Shape;338;p31"/>
            <p:cNvSpPr/>
            <p:nvPr/>
          </p:nvSpPr>
          <p:spPr>
            <a:xfrm>
              <a:off x="3367088" y="-4763"/>
              <a:ext cx="1063625" cy="2782888"/>
            </a:xfrm>
            <a:custGeom>
              <a:avLst/>
              <a:gdLst/>
              <a:ahLst/>
              <a:cxnLst/>
              <a:rect l="l" t="t" r="r" b="b"/>
              <a:pathLst>
                <a:path w="670" h="1753" extrusionOk="0">
                  <a:moveTo>
                    <a:pt x="0" y="1696"/>
                  </a:moveTo>
                  <a:lnTo>
                    <a:pt x="225" y="1753"/>
                  </a:lnTo>
                  <a:lnTo>
                    <a:pt x="670" y="0"/>
                  </a:lnTo>
                  <a:lnTo>
                    <a:pt x="430" y="0"/>
                  </a:lnTo>
                  <a:lnTo>
                    <a:pt x="0" y="1696"/>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orbel"/>
                <a:ea typeface="Corbel"/>
                <a:cs typeface="Corbel"/>
                <a:sym typeface="Corbel"/>
              </a:endParaRPr>
            </a:p>
          </p:txBody>
        </p:sp>
        <p:sp>
          <p:nvSpPr>
            <p:cNvPr id="339" name="Google Shape;339;p31"/>
            <p:cNvSpPr/>
            <p:nvPr/>
          </p:nvSpPr>
          <p:spPr>
            <a:xfrm>
              <a:off x="2928938" y="-4763"/>
              <a:ext cx="1035050" cy="2673350"/>
            </a:xfrm>
            <a:custGeom>
              <a:avLst/>
              <a:gdLst/>
              <a:ahLst/>
              <a:cxnLst/>
              <a:rect l="l" t="t" r="r" b="b"/>
              <a:pathLst>
                <a:path w="652" h="1684" extrusionOk="0">
                  <a:moveTo>
                    <a:pt x="225" y="1684"/>
                  </a:moveTo>
                  <a:lnTo>
                    <a:pt x="652" y="0"/>
                  </a:lnTo>
                  <a:lnTo>
                    <a:pt x="411" y="0"/>
                  </a:lnTo>
                  <a:lnTo>
                    <a:pt x="0" y="1627"/>
                  </a:lnTo>
                  <a:lnTo>
                    <a:pt x="219" y="1681"/>
                  </a:lnTo>
                  <a:lnTo>
                    <a:pt x="225" y="1684"/>
                  </a:lnTo>
                  <a:close/>
                </a:path>
              </a:pathLst>
            </a:custGeom>
            <a:solidFill>
              <a:srgbClr val="59595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orbel"/>
                <a:ea typeface="Corbel"/>
                <a:cs typeface="Corbel"/>
                <a:sym typeface="Corbel"/>
              </a:endParaRPr>
            </a:p>
          </p:txBody>
        </p:sp>
        <p:sp>
          <p:nvSpPr>
            <p:cNvPr id="340" name="Google Shape;340;p31"/>
            <p:cNvSpPr/>
            <p:nvPr/>
          </p:nvSpPr>
          <p:spPr>
            <a:xfrm>
              <a:off x="2928938" y="2582862"/>
              <a:ext cx="2693987" cy="4275138"/>
            </a:xfrm>
            <a:custGeom>
              <a:avLst/>
              <a:gdLst/>
              <a:ahLst/>
              <a:cxnLst/>
              <a:rect l="l" t="t" r="r" b="b"/>
              <a:pathLst>
                <a:path w="1697" h="2693" extrusionOk="0">
                  <a:moveTo>
                    <a:pt x="0" y="0"/>
                  </a:moveTo>
                  <a:lnTo>
                    <a:pt x="1622" y="2693"/>
                  </a:lnTo>
                  <a:lnTo>
                    <a:pt x="1697" y="2693"/>
                  </a:lnTo>
                  <a:lnTo>
                    <a:pt x="0" y="0"/>
                  </a:lnTo>
                  <a:close/>
                </a:path>
              </a:pathLst>
            </a:custGeom>
            <a:solidFill>
              <a:srgbClr val="26262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orbel"/>
                <a:ea typeface="Corbel"/>
                <a:cs typeface="Corbel"/>
                <a:sym typeface="Corbel"/>
              </a:endParaRPr>
            </a:p>
          </p:txBody>
        </p:sp>
        <p:sp>
          <p:nvSpPr>
            <p:cNvPr id="341" name="Google Shape;341;p31"/>
            <p:cNvSpPr/>
            <p:nvPr/>
          </p:nvSpPr>
          <p:spPr>
            <a:xfrm>
              <a:off x="3371850" y="2692400"/>
              <a:ext cx="3332162" cy="4165600"/>
            </a:xfrm>
            <a:custGeom>
              <a:avLst/>
              <a:gdLst/>
              <a:ahLst/>
              <a:cxnLst/>
              <a:rect l="l" t="t" r="r" b="b"/>
              <a:pathLst>
                <a:path w="2099" h="2624" extrusionOk="0">
                  <a:moveTo>
                    <a:pt x="2099" y="2624"/>
                  </a:moveTo>
                  <a:lnTo>
                    <a:pt x="0" y="0"/>
                  </a:lnTo>
                  <a:lnTo>
                    <a:pt x="2021" y="2624"/>
                  </a:lnTo>
                  <a:lnTo>
                    <a:pt x="2099" y="2624"/>
                  </a:lnTo>
                  <a:close/>
                </a:path>
              </a:pathLst>
            </a:custGeom>
            <a:solidFill>
              <a:srgbClr val="0B598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orbel"/>
                <a:ea typeface="Corbel"/>
                <a:cs typeface="Corbel"/>
                <a:sym typeface="Corbel"/>
              </a:endParaRPr>
            </a:p>
          </p:txBody>
        </p:sp>
        <p:sp>
          <p:nvSpPr>
            <p:cNvPr id="342" name="Google Shape;342;p31"/>
            <p:cNvSpPr/>
            <p:nvPr/>
          </p:nvSpPr>
          <p:spPr>
            <a:xfrm>
              <a:off x="3367088" y="2687637"/>
              <a:ext cx="4576762" cy="4170363"/>
            </a:xfrm>
            <a:custGeom>
              <a:avLst/>
              <a:gdLst/>
              <a:ahLst/>
              <a:cxnLst/>
              <a:rect l="l" t="t" r="r" b="b"/>
              <a:pathLst>
                <a:path w="2883" h="2627" extrusionOk="0">
                  <a:moveTo>
                    <a:pt x="0" y="0"/>
                  </a:moveTo>
                  <a:lnTo>
                    <a:pt x="3" y="3"/>
                  </a:lnTo>
                  <a:lnTo>
                    <a:pt x="2102" y="2627"/>
                  </a:lnTo>
                  <a:lnTo>
                    <a:pt x="2883" y="2627"/>
                  </a:lnTo>
                  <a:lnTo>
                    <a:pt x="225" y="57"/>
                  </a:lnTo>
                  <a:lnTo>
                    <a:pt x="0" y="0"/>
                  </a:lnTo>
                  <a:close/>
                </a:path>
              </a:pathLst>
            </a:custGeom>
            <a:solidFill>
              <a:srgbClr val="1186C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orbel"/>
                <a:ea typeface="Corbel"/>
                <a:cs typeface="Corbel"/>
                <a:sym typeface="Corbel"/>
              </a:endParaRPr>
            </a:p>
          </p:txBody>
        </p:sp>
        <p:sp>
          <p:nvSpPr>
            <p:cNvPr id="343" name="Google Shape;343;p31"/>
            <p:cNvSpPr/>
            <p:nvPr/>
          </p:nvSpPr>
          <p:spPr>
            <a:xfrm>
              <a:off x="2928938" y="2578100"/>
              <a:ext cx="3584575" cy="4279900"/>
            </a:xfrm>
            <a:custGeom>
              <a:avLst/>
              <a:gdLst/>
              <a:ahLst/>
              <a:cxnLst/>
              <a:rect l="l" t="t" r="r" b="b"/>
              <a:pathLst>
                <a:path w="2258" h="2696" extrusionOk="0">
                  <a:moveTo>
                    <a:pt x="2258" y="2696"/>
                  </a:moveTo>
                  <a:lnTo>
                    <a:pt x="264" y="111"/>
                  </a:lnTo>
                  <a:lnTo>
                    <a:pt x="228" y="60"/>
                  </a:lnTo>
                  <a:lnTo>
                    <a:pt x="225" y="57"/>
                  </a:lnTo>
                  <a:lnTo>
                    <a:pt x="0" y="0"/>
                  </a:lnTo>
                  <a:lnTo>
                    <a:pt x="0" y="3"/>
                  </a:lnTo>
                  <a:lnTo>
                    <a:pt x="1697" y="2696"/>
                  </a:lnTo>
                  <a:lnTo>
                    <a:pt x="2258" y="2696"/>
                  </a:lnTo>
                  <a:close/>
                </a:path>
              </a:pathLst>
            </a:custGeom>
            <a:solidFill>
              <a:srgbClr val="3F3F3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orbel"/>
                <a:ea typeface="Corbel"/>
                <a:cs typeface="Corbel"/>
                <a:sym typeface="Corbel"/>
              </a:endParaRPr>
            </a:p>
          </p:txBody>
        </p:sp>
      </p:grpSp>
      <p:sp>
        <p:nvSpPr>
          <p:cNvPr id="344" name="Google Shape;344;p31"/>
          <p:cNvSpPr/>
          <p:nvPr/>
        </p:nvSpPr>
        <p:spPr>
          <a:xfrm>
            <a:off x="0" y="0"/>
            <a:ext cx="12192000" cy="6858002"/>
          </a:xfrm>
          <a:prstGeom prst="rect">
            <a:avLst/>
          </a:prstGeom>
          <a:blipFill rotWithShape="1">
            <a:blip r:embed="rId3">
              <a:alphaModFix/>
            </a:blip>
            <a:stretch>
              <a:fillRect/>
            </a:stretch>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orbel"/>
              <a:ea typeface="Corbel"/>
              <a:cs typeface="Corbel"/>
              <a:sym typeface="Corbel"/>
            </a:endParaRPr>
          </a:p>
        </p:txBody>
      </p:sp>
      <p:sp>
        <p:nvSpPr>
          <p:cNvPr id="345" name="Google Shape;345;p31"/>
          <p:cNvSpPr/>
          <p:nvPr/>
        </p:nvSpPr>
        <p:spPr>
          <a:xfrm>
            <a:off x="0" y="2"/>
            <a:ext cx="12192000" cy="6858000"/>
          </a:xfrm>
          <a:prstGeom prst="rect">
            <a:avLst/>
          </a:prstGeom>
          <a:blipFill rotWithShape="1">
            <a:blip r:embed="rId3">
              <a:alphaModFix/>
            </a:blip>
            <a:stretch>
              <a:fillRect/>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entury Gothic"/>
              <a:ea typeface="Century Gothic"/>
              <a:cs typeface="Century Gothic"/>
              <a:sym typeface="Century Gothic"/>
            </a:endParaRPr>
          </a:p>
        </p:txBody>
      </p:sp>
      <p:sp>
        <p:nvSpPr>
          <p:cNvPr id="346" name="Google Shape;346;p31"/>
          <p:cNvSpPr txBox="1">
            <a:spLocks noGrp="1"/>
          </p:cNvSpPr>
          <p:nvPr>
            <p:ph type="title"/>
          </p:nvPr>
        </p:nvSpPr>
        <p:spPr>
          <a:xfrm>
            <a:off x="792482" y="821265"/>
            <a:ext cx="6979918" cy="5222117"/>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1600"/>
              <a:buFont typeface="Times New Roman"/>
              <a:buNone/>
            </a:pPr>
            <a:r>
              <a:rPr lang="en-IN" sz="1600" b="1" i="0" dirty="0">
                <a:latin typeface="Times New Roman"/>
                <a:ea typeface="Times New Roman"/>
                <a:cs typeface="Times New Roman"/>
                <a:sym typeface="Times New Roman"/>
              </a:rPr>
              <a:t>Conclusion:</a:t>
            </a:r>
            <a:r>
              <a:rPr lang="en-IN" sz="1600" b="0" i="0" dirty="0">
                <a:latin typeface="Times New Roman"/>
                <a:ea typeface="Times New Roman"/>
                <a:cs typeface="Times New Roman"/>
                <a:sym typeface="Times New Roman"/>
              </a:rPr>
              <a:t> This simulation serves as a powerful tool in understanding the complexities of disease spread. Its significance lies not only in its ability to model current scenarios but also in its potential to predict and plan for future outbreaks. The insights gained can guide public health policies and emergency response strategies, making it an invaluable asset in global health management.</a:t>
            </a:r>
            <a:br>
              <a:rPr lang="en-IN" sz="1600" b="0" i="0" dirty="0">
                <a:latin typeface="Times New Roman"/>
                <a:ea typeface="Times New Roman"/>
                <a:cs typeface="Times New Roman"/>
                <a:sym typeface="Times New Roman"/>
              </a:rPr>
            </a:br>
            <a:r>
              <a:rPr lang="en-IN" sz="1600" b="0" i="0" dirty="0">
                <a:latin typeface="Times New Roman"/>
                <a:ea typeface="Times New Roman"/>
                <a:cs typeface="Times New Roman"/>
                <a:sym typeface="Times New Roman"/>
              </a:rPr>
              <a:t>Future iterations of the simulation could incorporate more complex dynamics, explore different disease models, or adapt to emerging epidemiological data, continually enhancing its applicability and accuracy.</a:t>
            </a:r>
            <a:br>
              <a:rPr lang="en-IN" sz="1600" b="0" i="0" dirty="0">
                <a:latin typeface="Times New Roman"/>
                <a:ea typeface="Times New Roman"/>
                <a:cs typeface="Times New Roman"/>
                <a:sym typeface="Times New Roman"/>
              </a:rPr>
            </a:br>
            <a:br>
              <a:rPr lang="en-IN" sz="1600" dirty="0">
                <a:latin typeface="Times New Roman"/>
                <a:ea typeface="Times New Roman"/>
                <a:cs typeface="Times New Roman"/>
                <a:sym typeface="Times New Roman"/>
              </a:rPr>
            </a:br>
            <a:endParaRPr sz="1600" dirty="0">
              <a:latin typeface="Times New Roman"/>
              <a:ea typeface="Times New Roman"/>
              <a:cs typeface="Times New Roman"/>
              <a:sym typeface="Times New Roman"/>
            </a:endParaRPr>
          </a:p>
        </p:txBody>
      </p:sp>
      <p:cxnSp>
        <p:nvCxnSpPr>
          <p:cNvPr id="347" name="Google Shape;347;p31"/>
          <p:cNvCxnSpPr/>
          <p:nvPr/>
        </p:nvCxnSpPr>
        <p:spPr>
          <a:xfrm>
            <a:off x="8131624" y="1923563"/>
            <a:ext cx="0" cy="3017520"/>
          </a:xfrm>
          <a:prstGeom prst="straightConnector1">
            <a:avLst/>
          </a:prstGeom>
          <a:noFill/>
          <a:ln w="19050" cap="flat" cmpd="sng">
            <a:solidFill>
              <a:schemeClr val="accent1"/>
            </a:solidFill>
            <a:prstDash val="solid"/>
            <a:round/>
            <a:headEnd type="none" w="sm" len="sm"/>
            <a:tailEnd type="none" w="sm" len="sm"/>
          </a:ln>
        </p:spPr>
      </p:cxn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52"/>
        <p:cNvGrpSpPr/>
        <p:nvPr/>
      </p:nvGrpSpPr>
      <p:grpSpPr>
        <a:xfrm>
          <a:off x="0" y="0"/>
          <a:ext cx="0" cy="0"/>
          <a:chOff x="0" y="0"/>
          <a:chExt cx="0" cy="0"/>
        </a:xfrm>
      </p:grpSpPr>
      <p:grpSp>
        <p:nvGrpSpPr>
          <p:cNvPr id="353" name="Google Shape;353;p32"/>
          <p:cNvGrpSpPr/>
          <p:nvPr/>
        </p:nvGrpSpPr>
        <p:grpSpPr>
          <a:xfrm>
            <a:off x="546100" y="-4763"/>
            <a:ext cx="5014912" cy="6862763"/>
            <a:chOff x="2928938" y="-4763"/>
            <a:chExt cx="5014912" cy="6862763"/>
          </a:xfrm>
        </p:grpSpPr>
        <p:sp>
          <p:nvSpPr>
            <p:cNvPr id="354" name="Google Shape;354;p32"/>
            <p:cNvSpPr/>
            <p:nvPr/>
          </p:nvSpPr>
          <p:spPr>
            <a:xfrm>
              <a:off x="3367088" y="-4763"/>
              <a:ext cx="1063625" cy="2782888"/>
            </a:xfrm>
            <a:custGeom>
              <a:avLst/>
              <a:gdLst/>
              <a:ahLst/>
              <a:cxnLst/>
              <a:rect l="l" t="t" r="r" b="b"/>
              <a:pathLst>
                <a:path w="670" h="1753" extrusionOk="0">
                  <a:moveTo>
                    <a:pt x="0" y="1696"/>
                  </a:moveTo>
                  <a:lnTo>
                    <a:pt x="225" y="1753"/>
                  </a:lnTo>
                  <a:lnTo>
                    <a:pt x="670" y="0"/>
                  </a:lnTo>
                  <a:lnTo>
                    <a:pt x="430" y="0"/>
                  </a:lnTo>
                  <a:lnTo>
                    <a:pt x="0" y="1696"/>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orbel"/>
                <a:ea typeface="Corbel"/>
                <a:cs typeface="Corbel"/>
                <a:sym typeface="Corbel"/>
              </a:endParaRPr>
            </a:p>
          </p:txBody>
        </p:sp>
        <p:sp>
          <p:nvSpPr>
            <p:cNvPr id="355" name="Google Shape;355;p32"/>
            <p:cNvSpPr/>
            <p:nvPr/>
          </p:nvSpPr>
          <p:spPr>
            <a:xfrm>
              <a:off x="2928938" y="-4763"/>
              <a:ext cx="1035050" cy="2673350"/>
            </a:xfrm>
            <a:custGeom>
              <a:avLst/>
              <a:gdLst/>
              <a:ahLst/>
              <a:cxnLst/>
              <a:rect l="l" t="t" r="r" b="b"/>
              <a:pathLst>
                <a:path w="652" h="1684" extrusionOk="0">
                  <a:moveTo>
                    <a:pt x="225" y="1684"/>
                  </a:moveTo>
                  <a:lnTo>
                    <a:pt x="652" y="0"/>
                  </a:lnTo>
                  <a:lnTo>
                    <a:pt x="411" y="0"/>
                  </a:lnTo>
                  <a:lnTo>
                    <a:pt x="0" y="1627"/>
                  </a:lnTo>
                  <a:lnTo>
                    <a:pt x="219" y="1681"/>
                  </a:lnTo>
                  <a:lnTo>
                    <a:pt x="225" y="1684"/>
                  </a:lnTo>
                  <a:close/>
                </a:path>
              </a:pathLst>
            </a:custGeom>
            <a:solidFill>
              <a:srgbClr val="59595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orbel"/>
                <a:ea typeface="Corbel"/>
                <a:cs typeface="Corbel"/>
                <a:sym typeface="Corbel"/>
              </a:endParaRPr>
            </a:p>
          </p:txBody>
        </p:sp>
        <p:sp>
          <p:nvSpPr>
            <p:cNvPr id="356" name="Google Shape;356;p32"/>
            <p:cNvSpPr/>
            <p:nvPr/>
          </p:nvSpPr>
          <p:spPr>
            <a:xfrm>
              <a:off x="2928938" y="2582862"/>
              <a:ext cx="2693987" cy="4275138"/>
            </a:xfrm>
            <a:custGeom>
              <a:avLst/>
              <a:gdLst/>
              <a:ahLst/>
              <a:cxnLst/>
              <a:rect l="l" t="t" r="r" b="b"/>
              <a:pathLst>
                <a:path w="1697" h="2693" extrusionOk="0">
                  <a:moveTo>
                    <a:pt x="0" y="0"/>
                  </a:moveTo>
                  <a:lnTo>
                    <a:pt x="1622" y="2693"/>
                  </a:lnTo>
                  <a:lnTo>
                    <a:pt x="1697" y="2693"/>
                  </a:lnTo>
                  <a:lnTo>
                    <a:pt x="0" y="0"/>
                  </a:lnTo>
                  <a:close/>
                </a:path>
              </a:pathLst>
            </a:custGeom>
            <a:solidFill>
              <a:srgbClr val="26262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orbel"/>
                <a:ea typeface="Corbel"/>
                <a:cs typeface="Corbel"/>
                <a:sym typeface="Corbel"/>
              </a:endParaRPr>
            </a:p>
          </p:txBody>
        </p:sp>
        <p:sp>
          <p:nvSpPr>
            <p:cNvPr id="357" name="Google Shape;357;p32"/>
            <p:cNvSpPr/>
            <p:nvPr/>
          </p:nvSpPr>
          <p:spPr>
            <a:xfrm>
              <a:off x="3371850" y="2692400"/>
              <a:ext cx="3332162" cy="4165600"/>
            </a:xfrm>
            <a:custGeom>
              <a:avLst/>
              <a:gdLst/>
              <a:ahLst/>
              <a:cxnLst/>
              <a:rect l="l" t="t" r="r" b="b"/>
              <a:pathLst>
                <a:path w="2099" h="2624" extrusionOk="0">
                  <a:moveTo>
                    <a:pt x="2099" y="2624"/>
                  </a:moveTo>
                  <a:lnTo>
                    <a:pt x="0" y="0"/>
                  </a:lnTo>
                  <a:lnTo>
                    <a:pt x="2021" y="2624"/>
                  </a:lnTo>
                  <a:lnTo>
                    <a:pt x="2099" y="2624"/>
                  </a:lnTo>
                  <a:close/>
                </a:path>
              </a:pathLst>
            </a:custGeom>
            <a:solidFill>
              <a:srgbClr val="0B598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orbel"/>
                <a:ea typeface="Corbel"/>
                <a:cs typeface="Corbel"/>
                <a:sym typeface="Corbel"/>
              </a:endParaRPr>
            </a:p>
          </p:txBody>
        </p:sp>
        <p:sp>
          <p:nvSpPr>
            <p:cNvPr id="358" name="Google Shape;358;p32"/>
            <p:cNvSpPr/>
            <p:nvPr/>
          </p:nvSpPr>
          <p:spPr>
            <a:xfrm>
              <a:off x="3367088" y="2687637"/>
              <a:ext cx="4576762" cy="4170363"/>
            </a:xfrm>
            <a:custGeom>
              <a:avLst/>
              <a:gdLst/>
              <a:ahLst/>
              <a:cxnLst/>
              <a:rect l="l" t="t" r="r" b="b"/>
              <a:pathLst>
                <a:path w="2883" h="2627" extrusionOk="0">
                  <a:moveTo>
                    <a:pt x="0" y="0"/>
                  </a:moveTo>
                  <a:lnTo>
                    <a:pt x="3" y="3"/>
                  </a:lnTo>
                  <a:lnTo>
                    <a:pt x="2102" y="2627"/>
                  </a:lnTo>
                  <a:lnTo>
                    <a:pt x="2883" y="2627"/>
                  </a:lnTo>
                  <a:lnTo>
                    <a:pt x="225" y="57"/>
                  </a:lnTo>
                  <a:lnTo>
                    <a:pt x="0" y="0"/>
                  </a:lnTo>
                  <a:close/>
                </a:path>
              </a:pathLst>
            </a:custGeom>
            <a:solidFill>
              <a:srgbClr val="1186C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orbel"/>
                <a:ea typeface="Corbel"/>
                <a:cs typeface="Corbel"/>
                <a:sym typeface="Corbel"/>
              </a:endParaRPr>
            </a:p>
          </p:txBody>
        </p:sp>
        <p:sp>
          <p:nvSpPr>
            <p:cNvPr id="359" name="Google Shape;359;p32"/>
            <p:cNvSpPr/>
            <p:nvPr/>
          </p:nvSpPr>
          <p:spPr>
            <a:xfrm>
              <a:off x="2928938" y="2578100"/>
              <a:ext cx="3584575" cy="4279900"/>
            </a:xfrm>
            <a:custGeom>
              <a:avLst/>
              <a:gdLst/>
              <a:ahLst/>
              <a:cxnLst/>
              <a:rect l="l" t="t" r="r" b="b"/>
              <a:pathLst>
                <a:path w="2258" h="2696" extrusionOk="0">
                  <a:moveTo>
                    <a:pt x="2258" y="2696"/>
                  </a:moveTo>
                  <a:lnTo>
                    <a:pt x="264" y="111"/>
                  </a:lnTo>
                  <a:lnTo>
                    <a:pt x="228" y="60"/>
                  </a:lnTo>
                  <a:lnTo>
                    <a:pt x="225" y="57"/>
                  </a:lnTo>
                  <a:lnTo>
                    <a:pt x="0" y="0"/>
                  </a:lnTo>
                  <a:lnTo>
                    <a:pt x="0" y="3"/>
                  </a:lnTo>
                  <a:lnTo>
                    <a:pt x="1697" y="2696"/>
                  </a:lnTo>
                  <a:lnTo>
                    <a:pt x="2258" y="2696"/>
                  </a:lnTo>
                  <a:close/>
                </a:path>
              </a:pathLst>
            </a:custGeom>
            <a:solidFill>
              <a:srgbClr val="3F3F3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orbel"/>
                <a:ea typeface="Corbel"/>
                <a:cs typeface="Corbel"/>
                <a:sym typeface="Corbel"/>
              </a:endParaRPr>
            </a:p>
          </p:txBody>
        </p:sp>
      </p:grpSp>
      <p:sp>
        <p:nvSpPr>
          <p:cNvPr id="360" name="Google Shape;360;p32"/>
          <p:cNvSpPr/>
          <p:nvPr/>
        </p:nvSpPr>
        <p:spPr>
          <a:xfrm>
            <a:off x="0" y="0"/>
            <a:ext cx="12192000" cy="6858002"/>
          </a:xfrm>
          <a:prstGeom prst="rect">
            <a:avLst/>
          </a:prstGeom>
          <a:blipFill rotWithShape="1">
            <a:blip r:embed="rId3">
              <a:alphaModFix/>
            </a:blip>
            <a:stretch>
              <a:fillRect/>
            </a:stretch>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orbel"/>
              <a:ea typeface="Corbel"/>
              <a:cs typeface="Corbel"/>
              <a:sym typeface="Corbel"/>
            </a:endParaRPr>
          </a:p>
        </p:txBody>
      </p:sp>
      <p:sp>
        <p:nvSpPr>
          <p:cNvPr id="361" name="Google Shape;361;p32"/>
          <p:cNvSpPr/>
          <p:nvPr/>
        </p:nvSpPr>
        <p:spPr>
          <a:xfrm>
            <a:off x="0" y="2"/>
            <a:ext cx="12192000" cy="6858000"/>
          </a:xfrm>
          <a:prstGeom prst="rect">
            <a:avLst/>
          </a:prstGeom>
          <a:blipFill rotWithShape="1">
            <a:blip r:embed="rId3">
              <a:alphaModFix/>
            </a:blip>
            <a:stretch>
              <a:fillRect/>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entury Gothic"/>
              <a:ea typeface="Century Gothic"/>
              <a:cs typeface="Century Gothic"/>
              <a:sym typeface="Century Gothic"/>
            </a:endParaRPr>
          </a:p>
        </p:txBody>
      </p:sp>
      <p:sp>
        <p:nvSpPr>
          <p:cNvPr id="362" name="Google Shape;362;p32"/>
          <p:cNvSpPr txBox="1">
            <a:spLocks noGrp="1"/>
          </p:cNvSpPr>
          <p:nvPr>
            <p:ph type="title"/>
          </p:nvPr>
        </p:nvSpPr>
        <p:spPr>
          <a:xfrm>
            <a:off x="792482" y="821265"/>
            <a:ext cx="6979918" cy="5222117"/>
          </a:xfrm>
          <a:prstGeom prst="rect">
            <a:avLst/>
          </a:prstGeom>
          <a:noFill/>
          <a:ln>
            <a:noFill/>
          </a:ln>
        </p:spPr>
        <p:txBody>
          <a:bodyPr spcFirstLastPara="1" wrap="square" lIns="91425" tIns="45700" rIns="91425" bIns="45700" anchor="ctr" anchorCtr="0">
            <a:normAutofit/>
          </a:bodyPr>
          <a:lstStyle/>
          <a:p>
            <a:pPr marL="0" lvl="0" indent="0" algn="r" rtl="0">
              <a:spcBef>
                <a:spcPts val="0"/>
              </a:spcBef>
              <a:spcAft>
                <a:spcPts val="0"/>
              </a:spcAft>
              <a:buClr>
                <a:schemeClr val="dk1"/>
              </a:buClr>
              <a:buSzPts val="6000"/>
              <a:buFont typeface="Corbel"/>
              <a:buNone/>
            </a:pPr>
            <a:r>
              <a:rPr lang="en-IN" sz="6000"/>
              <a:t>Thank you!</a:t>
            </a:r>
            <a:endParaRPr/>
          </a:p>
        </p:txBody>
      </p:sp>
      <p:cxnSp>
        <p:nvCxnSpPr>
          <p:cNvPr id="363" name="Google Shape;363;p32"/>
          <p:cNvCxnSpPr/>
          <p:nvPr/>
        </p:nvCxnSpPr>
        <p:spPr>
          <a:xfrm>
            <a:off x="8131624" y="1923563"/>
            <a:ext cx="0" cy="3017520"/>
          </a:xfrm>
          <a:prstGeom prst="straightConnector1">
            <a:avLst/>
          </a:prstGeom>
          <a:noFill/>
          <a:ln w="19050" cap="flat" cmpd="sng">
            <a:solidFill>
              <a:schemeClr val="accent1"/>
            </a:solidFill>
            <a:prstDash val="solid"/>
            <a:round/>
            <a:headEnd type="none" w="sm" len="sm"/>
            <a:tailEnd type="none" w="sm" len="sm"/>
          </a:ln>
        </p:spPr>
      </p:cxn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7"/>
        <p:cNvGrpSpPr/>
        <p:nvPr/>
      </p:nvGrpSpPr>
      <p:grpSpPr>
        <a:xfrm>
          <a:off x="0" y="0"/>
          <a:ext cx="0" cy="0"/>
          <a:chOff x="0" y="0"/>
          <a:chExt cx="0" cy="0"/>
        </a:xfrm>
      </p:grpSpPr>
      <p:grpSp>
        <p:nvGrpSpPr>
          <p:cNvPr id="88" name="Google Shape;88;p16"/>
          <p:cNvGrpSpPr/>
          <p:nvPr/>
        </p:nvGrpSpPr>
        <p:grpSpPr>
          <a:xfrm>
            <a:off x="546100" y="-4763"/>
            <a:ext cx="5014912" cy="6862763"/>
            <a:chOff x="2928938" y="-4763"/>
            <a:chExt cx="5014912" cy="6862763"/>
          </a:xfrm>
        </p:grpSpPr>
        <p:sp>
          <p:nvSpPr>
            <p:cNvPr id="89" name="Google Shape;89;p16"/>
            <p:cNvSpPr/>
            <p:nvPr/>
          </p:nvSpPr>
          <p:spPr>
            <a:xfrm>
              <a:off x="3367088" y="-4763"/>
              <a:ext cx="1063625" cy="2782888"/>
            </a:xfrm>
            <a:custGeom>
              <a:avLst/>
              <a:gdLst/>
              <a:ahLst/>
              <a:cxnLst/>
              <a:rect l="l" t="t" r="r" b="b"/>
              <a:pathLst>
                <a:path w="670" h="1753" extrusionOk="0">
                  <a:moveTo>
                    <a:pt x="0" y="1696"/>
                  </a:moveTo>
                  <a:lnTo>
                    <a:pt x="225" y="1753"/>
                  </a:lnTo>
                  <a:lnTo>
                    <a:pt x="670" y="0"/>
                  </a:lnTo>
                  <a:lnTo>
                    <a:pt x="430" y="0"/>
                  </a:lnTo>
                  <a:lnTo>
                    <a:pt x="0" y="1696"/>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orbel"/>
                <a:ea typeface="Corbel"/>
                <a:cs typeface="Corbel"/>
                <a:sym typeface="Corbel"/>
              </a:endParaRPr>
            </a:p>
          </p:txBody>
        </p:sp>
        <p:sp>
          <p:nvSpPr>
            <p:cNvPr id="90" name="Google Shape;90;p16"/>
            <p:cNvSpPr/>
            <p:nvPr/>
          </p:nvSpPr>
          <p:spPr>
            <a:xfrm>
              <a:off x="2928938" y="-4763"/>
              <a:ext cx="1035050" cy="2673350"/>
            </a:xfrm>
            <a:custGeom>
              <a:avLst/>
              <a:gdLst/>
              <a:ahLst/>
              <a:cxnLst/>
              <a:rect l="l" t="t" r="r" b="b"/>
              <a:pathLst>
                <a:path w="652" h="1684" extrusionOk="0">
                  <a:moveTo>
                    <a:pt x="225" y="1684"/>
                  </a:moveTo>
                  <a:lnTo>
                    <a:pt x="652" y="0"/>
                  </a:lnTo>
                  <a:lnTo>
                    <a:pt x="411" y="0"/>
                  </a:lnTo>
                  <a:lnTo>
                    <a:pt x="0" y="1627"/>
                  </a:lnTo>
                  <a:lnTo>
                    <a:pt x="219" y="1681"/>
                  </a:lnTo>
                  <a:lnTo>
                    <a:pt x="225" y="1684"/>
                  </a:lnTo>
                  <a:close/>
                </a:path>
              </a:pathLst>
            </a:custGeom>
            <a:solidFill>
              <a:srgbClr val="59595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orbel"/>
                <a:ea typeface="Corbel"/>
                <a:cs typeface="Corbel"/>
                <a:sym typeface="Corbel"/>
              </a:endParaRPr>
            </a:p>
          </p:txBody>
        </p:sp>
        <p:sp>
          <p:nvSpPr>
            <p:cNvPr id="91" name="Google Shape;91;p16"/>
            <p:cNvSpPr/>
            <p:nvPr/>
          </p:nvSpPr>
          <p:spPr>
            <a:xfrm>
              <a:off x="2928938" y="2582862"/>
              <a:ext cx="2693987" cy="4275138"/>
            </a:xfrm>
            <a:custGeom>
              <a:avLst/>
              <a:gdLst/>
              <a:ahLst/>
              <a:cxnLst/>
              <a:rect l="l" t="t" r="r" b="b"/>
              <a:pathLst>
                <a:path w="1697" h="2693" extrusionOk="0">
                  <a:moveTo>
                    <a:pt x="0" y="0"/>
                  </a:moveTo>
                  <a:lnTo>
                    <a:pt x="1622" y="2693"/>
                  </a:lnTo>
                  <a:lnTo>
                    <a:pt x="1697" y="2693"/>
                  </a:lnTo>
                  <a:lnTo>
                    <a:pt x="0" y="0"/>
                  </a:lnTo>
                  <a:close/>
                </a:path>
              </a:pathLst>
            </a:custGeom>
            <a:solidFill>
              <a:srgbClr val="26262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orbel"/>
                <a:ea typeface="Corbel"/>
                <a:cs typeface="Corbel"/>
                <a:sym typeface="Corbel"/>
              </a:endParaRPr>
            </a:p>
          </p:txBody>
        </p:sp>
        <p:sp>
          <p:nvSpPr>
            <p:cNvPr id="92" name="Google Shape;92;p16"/>
            <p:cNvSpPr/>
            <p:nvPr/>
          </p:nvSpPr>
          <p:spPr>
            <a:xfrm>
              <a:off x="3371850" y="2692400"/>
              <a:ext cx="3332162" cy="4165600"/>
            </a:xfrm>
            <a:custGeom>
              <a:avLst/>
              <a:gdLst/>
              <a:ahLst/>
              <a:cxnLst/>
              <a:rect l="l" t="t" r="r" b="b"/>
              <a:pathLst>
                <a:path w="2099" h="2624" extrusionOk="0">
                  <a:moveTo>
                    <a:pt x="2099" y="2624"/>
                  </a:moveTo>
                  <a:lnTo>
                    <a:pt x="0" y="0"/>
                  </a:lnTo>
                  <a:lnTo>
                    <a:pt x="2021" y="2624"/>
                  </a:lnTo>
                  <a:lnTo>
                    <a:pt x="2099" y="2624"/>
                  </a:lnTo>
                  <a:close/>
                </a:path>
              </a:pathLst>
            </a:custGeom>
            <a:solidFill>
              <a:srgbClr val="0B598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orbel"/>
                <a:ea typeface="Corbel"/>
                <a:cs typeface="Corbel"/>
                <a:sym typeface="Corbel"/>
              </a:endParaRPr>
            </a:p>
          </p:txBody>
        </p:sp>
        <p:sp>
          <p:nvSpPr>
            <p:cNvPr id="93" name="Google Shape;93;p16"/>
            <p:cNvSpPr/>
            <p:nvPr/>
          </p:nvSpPr>
          <p:spPr>
            <a:xfrm>
              <a:off x="3367088" y="2687637"/>
              <a:ext cx="4576762" cy="4170363"/>
            </a:xfrm>
            <a:custGeom>
              <a:avLst/>
              <a:gdLst/>
              <a:ahLst/>
              <a:cxnLst/>
              <a:rect l="l" t="t" r="r" b="b"/>
              <a:pathLst>
                <a:path w="2883" h="2627" extrusionOk="0">
                  <a:moveTo>
                    <a:pt x="0" y="0"/>
                  </a:moveTo>
                  <a:lnTo>
                    <a:pt x="3" y="3"/>
                  </a:lnTo>
                  <a:lnTo>
                    <a:pt x="2102" y="2627"/>
                  </a:lnTo>
                  <a:lnTo>
                    <a:pt x="2883" y="2627"/>
                  </a:lnTo>
                  <a:lnTo>
                    <a:pt x="225" y="57"/>
                  </a:lnTo>
                  <a:lnTo>
                    <a:pt x="0" y="0"/>
                  </a:lnTo>
                  <a:close/>
                </a:path>
              </a:pathLst>
            </a:custGeom>
            <a:solidFill>
              <a:srgbClr val="1186C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orbel"/>
                <a:ea typeface="Corbel"/>
                <a:cs typeface="Corbel"/>
                <a:sym typeface="Corbel"/>
              </a:endParaRPr>
            </a:p>
          </p:txBody>
        </p:sp>
        <p:sp>
          <p:nvSpPr>
            <p:cNvPr id="94" name="Google Shape;94;p16"/>
            <p:cNvSpPr/>
            <p:nvPr/>
          </p:nvSpPr>
          <p:spPr>
            <a:xfrm>
              <a:off x="2928938" y="2578100"/>
              <a:ext cx="3584575" cy="4279900"/>
            </a:xfrm>
            <a:custGeom>
              <a:avLst/>
              <a:gdLst/>
              <a:ahLst/>
              <a:cxnLst/>
              <a:rect l="l" t="t" r="r" b="b"/>
              <a:pathLst>
                <a:path w="2258" h="2696" extrusionOk="0">
                  <a:moveTo>
                    <a:pt x="2258" y="2696"/>
                  </a:moveTo>
                  <a:lnTo>
                    <a:pt x="264" y="111"/>
                  </a:lnTo>
                  <a:lnTo>
                    <a:pt x="228" y="60"/>
                  </a:lnTo>
                  <a:lnTo>
                    <a:pt x="225" y="57"/>
                  </a:lnTo>
                  <a:lnTo>
                    <a:pt x="0" y="0"/>
                  </a:lnTo>
                  <a:lnTo>
                    <a:pt x="0" y="3"/>
                  </a:lnTo>
                  <a:lnTo>
                    <a:pt x="1697" y="2696"/>
                  </a:lnTo>
                  <a:lnTo>
                    <a:pt x="2258" y="2696"/>
                  </a:lnTo>
                  <a:close/>
                </a:path>
              </a:pathLst>
            </a:custGeom>
            <a:solidFill>
              <a:srgbClr val="3F3F3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orbel"/>
                <a:ea typeface="Corbel"/>
                <a:cs typeface="Corbel"/>
                <a:sym typeface="Corbel"/>
              </a:endParaRPr>
            </a:p>
          </p:txBody>
        </p:sp>
      </p:grpSp>
      <p:sp>
        <p:nvSpPr>
          <p:cNvPr id="95" name="Google Shape;95;p16"/>
          <p:cNvSpPr/>
          <p:nvPr/>
        </p:nvSpPr>
        <p:spPr>
          <a:xfrm>
            <a:off x="0" y="0"/>
            <a:ext cx="12192000" cy="6858002"/>
          </a:xfrm>
          <a:prstGeom prst="rect">
            <a:avLst/>
          </a:prstGeom>
          <a:blipFill rotWithShape="1">
            <a:blip r:embed="rId3">
              <a:alphaModFix/>
            </a:blip>
            <a:stretch>
              <a:fillRect/>
            </a:stretch>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orbel"/>
              <a:ea typeface="Corbel"/>
              <a:cs typeface="Corbel"/>
              <a:sym typeface="Corbel"/>
            </a:endParaRPr>
          </a:p>
        </p:txBody>
      </p:sp>
      <p:sp>
        <p:nvSpPr>
          <p:cNvPr id="96" name="Google Shape;96;p16"/>
          <p:cNvSpPr/>
          <p:nvPr/>
        </p:nvSpPr>
        <p:spPr>
          <a:xfrm>
            <a:off x="0" y="2"/>
            <a:ext cx="12192000" cy="6858000"/>
          </a:xfrm>
          <a:prstGeom prst="rect">
            <a:avLst/>
          </a:prstGeom>
          <a:blipFill rotWithShape="1">
            <a:blip r:embed="rId3">
              <a:alphaModFix/>
            </a:blip>
            <a:stretch>
              <a:fillRect/>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entury Gothic"/>
              <a:ea typeface="Century Gothic"/>
              <a:cs typeface="Century Gothic"/>
              <a:sym typeface="Century Gothic"/>
            </a:endParaRPr>
          </a:p>
        </p:txBody>
      </p:sp>
      <p:sp>
        <p:nvSpPr>
          <p:cNvPr id="98" name="Google Shape;98;p16"/>
          <p:cNvSpPr txBox="1"/>
          <p:nvPr/>
        </p:nvSpPr>
        <p:spPr>
          <a:xfrm>
            <a:off x="696190" y="-4763"/>
            <a:ext cx="9203183" cy="646326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b="1" i="0" dirty="0">
                <a:solidFill>
                  <a:schemeClr val="dk1"/>
                </a:solidFill>
                <a:latin typeface="Times New Roman"/>
                <a:ea typeface="Times New Roman"/>
                <a:cs typeface="Times New Roman"/>
                <a:sym typeface="Times New Roman"/>
              </a:rPr>
              <a:t>Introduction</a:t>
            </a:r>
            <a:endParaRPr dirty="0">
              <a:solidFill>
                <a:schemeClr val="dk1"/>
              </a:solidFill>
            </a:endParaRPr>
          </a:p>
          <a:p>
            <a:pPr marL="0" marR="0" lvl="0" indent="0" algn="l" rtl="0">
              <a:spcBef>
                <a:spcPts val="0"/>
              </a:spcBef>
              <a:spcAft>
                <a:spcPts val="0"/>
              </a:spcAft>
              <a:buNone/>
            </a:pPr>
            <a:endParaRPr sz="1800" b="1" i="0" dirty="0">
              <a:solidFill>
                <a:schemeClr val="dk1"/>
              </a:solidFill>
              <a:latin typeface="Times New Roman"/>
              <a:ea typeface="Times New Roman"/>
              <a:cs typeface="Times New Roman"/>
              <a:sym typeface="Times New Roman"/>
            </a:endParaRPr>
          </a:p>
          <a:p>
            <a:pPr marL="0" marR="0" lvl="0" indent="0" algn="l" rtl="0">
              <a:spcBef>
                <a:spcPts val="0"/>
              </a:spcBef>
              <a:spcAft>
                <a:spcPts val="0"/>
              </a:spcAft>
              <a:buNone/>
            </a:pPr>
            <a:r>
              <a:rPr lang="en-IN" sz="1800" b="1" i="0" dirty="0">
                <a:solidFill>
                  <a:schemeClr val="dk1"/>
                </a:solidFill>
                <a:latin typeface="Times New Roman"/>
                <a:ea typeface="Times New Roman"/>
                <a:cs typeface="Times New Roman"/>
                <a:sym typeface="Times New Roman"/>
              </a:rPr>
              <a:t>An Overview of the Disease Spread Simulation</a:t>
            </a:r>
            <a:endParaRPr sz="1800" b="0" i="0" dirty="0">
              <a:solidFill>
                <a:schemeClr val="dk1"/>
              </a:solidFill>
              <a:latin typeface="Times New Roman"/>
              <a:ea typeface="Times New Roman"/>
              <a:cs typeface="Times New Roman"/>
              <a:sym typeface="Times New Roman"/>
            </a:endParaRPr>
          </a:p>
          <a:p>
            <a:pPr marL="0" marR="0" lvl="0" indent="0" algn="l" rtl="0">
              <a:spcBef>
                <a:spcPts val="0"/>
              </a:spcBef>
              <a:spcAft>
                <a:spcPts val="0"/>
              </a:spcAft>
              <a:buNone/>
            </a:pPr>
            <a:r>
              <a:rPr lang="en-IN" sz="1800" b="1" i="0" dirty="0">
                <a:solidFill>
                  <a:schemeClr val="dk1"/>
                </a:solidFill>
                <a:latin typeface="Times New Roman"/>
                <a:ea typeface="Times New Roman"/>
                <a:cs typeface="Times New Roman"/>
                <a:sym typeface="Times New Roman"/>
              </a:rPr>
              <a:t>Project Overview:</a:t>
            </a:r>
            <a:endParaRPr sz="1800" b="0" i="0" dirty="0">
              <a:solidFill>
                <a:schemeClr val="dk1"/>
              </a:solidFill>
              <a:latin typeface="Times New Roman"/>
              <a:ea typeface="Times New Roman"/>
              <a:cs typeface="Times New Roman"/>
              <a:sym typeface="Times New Roman"/>
            </a:endParaRPr>
          </a:p>
          <a:p>
            <a:pPr marL="0" marR="0" lvl="0" indent="-114300" algn="l" rtl="0">
              <a:spcBef>
                <a:spcPts val="0"/>
              </a:spcBef>
              <a:spcAft>
                <a:spcPts val="0"/>
              </a:spcAft>
              <a:buClr>
                <a:schemeClr val="dk1"/>
              </a:buClr>
              <a:buSzPts val="1800"/>
              <a:buFont typeface="Arial"/>
              <a:buChar char="•"/>
            </a:pPr>
            <a:r>
              <a:rPr lang="en-IN" sz="1800" b="0" i="0" dirty="0">
                <a:solidFill>
                  <a:schemeClr val="dk1"/>
                </a:solidFill>
                <a:latin typeface="Times New Roman"/>
                <a:ea typeface="Times New Roman"/>
                <a:cs typeface="Times New Roman"/>
                <a:sym typeface="Times New Roman"/>
              </a:rPr>
              <a:t>This project involves the development of a simulation to model the spread of a disease within a population.</a:t>
            </a:r>
            <a:endParaRPr dirty="0">
              <a:solidFill>
                <a:schemeClr val="dk1"/>
              </a:solidFill>
            </a:endParaRPr>
          </a:p>
          <a:p>
            <a:pPr marL="0" marR="0" lvl="0" indent="-114300" algn="l" rtl="0">
              <a:spcBef>
                <a:spcPts val="0"/>
              </a:spcBef>
              <a:spcAft>
                <a:spcPts val="0"/>
              </a:spcAft>
              <a:buClr>
                <a:schemeClr val="dk1"/>
              </a:buClr>
              <a:buSzPts val="1800"/>
              <a:buFont typeface="Arial"/>
              <a:buChar char="•"/>
            </a:pPr>
            <a:r>
              <a:rPr lang="en-IN" sz="1800" b="0" i="0" dirty="0">
                <a:solidFill>
                  <a:schemeClr val="dk1"/>
                </a:solidFill>
                <a:latin typeface="Times New Roman"/>
                <a:ea typeface="Times New Roman"/>
                <a:cs typeface="Times New Roman"/>
                <a:sym typeface="Times New Roman"/>
              </a:rPr>
              <a:t>Utilizes object-oriented programming concepts to represent individuals and their interactions within a simulated environment.</a:t>
            </a:r>
            <a:endParaRPr dirty="0">
              <a:solidFill>
                <a:schemeClr val="dk1"/>
              </a:solidFill>
            </a:endParaRPr>
          </a:p>
          <a:p>
            <a:pPr marL="0" marR="0" lvl="0" indent="0" algn="l" rtl="0">
              <a:spcBef>
                <a:spcPts val="0"/>
              </a:spcBef>
              <a:spcAft>
                <a:spcPts val="0"/>
              </a:spcAft>
              <a:buNone/>
            </a:pPr>
            <a:r>
              <a:rPr lang="en-IN" sz="1800" b="1" i="0" dirty="0">
                <a:solidFill>
                  <a:schemeClr val="dk1"/>
                </a:solidFill>
                <a:latin typeface="Times New Roman"/>
                <a:ea typeface="Times New Roman"/>
                <a:cs typeface="Times New Roman"/>
                <a:sym typeface="Times New Roman"/>
              </a:rPr>
              <a:t>Purpose of the Simulation:</a:t>
            </a:r>
            <a:endParaRPr sz="1800" b="0" i="0" dirty="0">
              <a:solidFill>
                <a:schemeClr val="dk1"/>
              </a:solidFill>
              <a:latin typeface="Times New Roman"/>
              <a:ea typeface="Times New Roman"/>
              <a:cs typeface="Times New Roman"/>
              <a:sym typeface="Times New Roman"/>
            </a:endParaRPr>
          </a:p>
          <a:p>
            <a:pPr marL="0" marR="0" lvl="0" indent="-114300" algn="l" rtl="0">
              <a:spcBef>
                <a:spcPts val="0"/>
              </a:spcBef>
              <a:spcAft>
                <a:spcPts val="0"/>
              </a:spcAft>
              <a:buClr>
                <a:schemeClr val="dk1"/>
              </a:buClr>
              <a:buSzPts val="1800"/>
              <a:buFont typeface="Arial"/>
              <a:buChar char="•"/>
            </a:pPr>
            <a:r>
              <a:rPr lang="en-IN" sz="1800" b="0" i="0" dirty="0">
                <a:solidFill>
                  <a:schemeClr val="dk1"/>
                </a:solidFill>
                <a:latin typeface="Times New Roman"/>
                <a:ea typeface="Times New Roman"/>
                <a:cs typeface="Times New Roman"/>
                <a:sym typeface="Times New Roman"/>
              </a:rPr>
              <a:t>To understand how different factors (like interaction rate, vaccination rate, etc.) influence the spread and containment of a disease.</a:t>
            </a:r>
            <a:endParaRPr dirty="0">
              <a:solidFill>
                <a:schemeClr val="dk1"/>
              </a:solidFill>
            </a:endParaRPr>
          </a:p>
          <a:p>
            <a:pPr marL="0" marR="0" lvl="0" indent="-114300" algn="l" rtl="0">
              <a:spcBef>
                <a:spcPts val="0"/>
              </a:spcBef>
              <a:spcAft>
                <a:spcPts val="0"/>
              </a:spcAft>
              <a:buClr>
                <a:schemeClr val="dk1"/>
              </a:buClr>
              <a:buSzPts val="1800"/>
              <a:buFont typeface="Arial"/>
              <a:buChar char="•"/>
            </a:pPr>
            <a:r>
              <a:rPr lang="en-IN" sz="1800" b="0" i="0" dirty="0">
                <a:solidFill>
                  <a:schemeClr val="dk1"/>
                </a:solidFill>
                <a:latin typeface="Times New Roman"/>
                <a:ea typeface="Times New Roman"/>
                <a:cs typeface="Times New Roman"/>
                <a:sym typeface="Times New Roman"/>
              </a:rPr>
              <a:t>To provide insights into the effectiveness of various public health interventions, such as vaccination strategies and lockdown measures.</a:t>
            </a:r>
            <a:endParaRPr dirty="0">
              <a:solidFill>
                <a:schemeClr val="dk1"/>
              </a:solidFill>
            </a:endParaRPr>
          </a:p>
          <a:p>
            <a:pPr marL="0" marR="0" lvl="0" indent="0" algn="l" rtl="0">
              <a:spcBef>
                <a:spcPts val="0"/>
              </a:spcBef>
              <a:spcAft>
                <a:spcPts val="0"/>
              </a:spcAft>
              <a:buNone/>
            </a:pPr>
            <a:r>
              <a:rPr lang="en-IN" sz="1800" b="1" i="0" dirty="0">
                <a:solidFill>
                  <a:schemeClr val="dk1"/>
                </a:solidFill>
                <a:latin typeface="Times New Roman"/>
                <a:ea typeface="Times New Roman"/>
                <a:cs typeface="Times New Roman"/>
                <a:sym typeface="Times New Roman"/>
              </a:rPr>
              <a:t>High-Level Description of </a:t>
            </a:r>
            <a:r>
              <a:rPr lang="en-IN" sz="1800" b="1" i="0" dirty="0" err="1">
                <a:solidFill>
                  <a:schemeClr val="dk1"/>
                </a:solidFill>
                <a:latin typeface="Times New Roman"/>
                <a:ea typeface="Times New Roman"/>
                <a:cs typeface="Times New Roman"/>
                <a:sym typeface="Times New Roman"/>
              </a:rPr>
              <a:t>main.cpp</a:t>
            </a:r>
            <a:r>
              <a:rPr lang="en-IN" sz="1800" b="1" i="0" dirty="0">
                <a:solidFill>
                  <a:schemeClr val="dk1"/>
                </a:solidFill>
                <a:latin typeface="Times New Roman"/>
                <a:ea typeface="Times New Roman"/>
                <a:cs typeface="Times New Roman"/>
                <a:sym typeface="Times New Roman"/>
              </a:rPr>
              <a:t>:</a:t>
            </a:r>
            <a:endParaRPr sz="1800" b="0" i="0" dirty="0">
              <a:solidFill>
                <a:schemeClr val="dk1"/>
              </a:solidFill>
              <a:latin typeface="Times New Roman"/>
              <a:ea typeface="Times New Roman"/>
              <a:cs typeface="Times New Roman"/>
              <a:sym typeface="Times New Roman"/>
            </a:endParaRPr>
          </a:p>
          <a:p>
            <a:pPr marL="0" marR="0" lvl="0" indent="-114300" algn="l" rtl="0">
              <a:spcBef>
                <a:spcPts val="0"/>
              </a:spcBef>
              <a:spcAft>
                <a:spcPts val="0"/>
              </a:spcAft>
              <a:buClr>
                <a:schemeClr val="dk1"/>
              </a:buClr>
              <a:buSzPts val="1800"/>
              <a:buFont typeface="Arial"/>
              <a:buChar char="•"/>
            </a:pPr>
            <a:r>
              <a:rPr lang="en-IN" sz="1800" b="0" i="0" dirty="0" err="1">
                <a:solidFill>
                  <a:schemeClr val="dk1"/>
                </a:solidFill>
                <a:latin typeface="Times New Roman"/>
                <a:ea typeface="Times New Roman"/>
                <a:cs typeface="Times New Roman"/>
                <a:sym typeface="Times New Roman"/>
              </a:rPr>
              <a:t>main.cpp</a:t>
            </a:r>
            <a:r>
              <a:rPr lang="en-IN" sz="1800" b="0" i="0" dirty="0">
                <a:solidFill>
                  <a:schemeClr val="dk1"/>
                </a:solidFill>
                <a:latin typeface="Times New Roman"/>
                <a:ea typeface="Times New Roman"/>
                <a:cs typeface="Times New Roman"/>
                <a:sym typeface="Times New Roman"/>
              </a:rPr>
              <a:t> serves as the central control unit of the simulation.</a:t>
            </a:r>
            <a:endParaRPr dirty="0">
              <a:solidFill>
                <a:schemeClr val="dk1"/>
              </a:solidFill>
            </a:endParaRPr>
          </a:p>
          <a:p>
            <a:pPr marL="0" marR="0" lvl="0" indent="-114300" algn="l" rtl="0">
              <a:spcBef>
                <a:spcPts val="0"/>
              </a:spcBef>
              <a:spcAft>
                <a:spcPts val="0"/>
              </a:spcAft>
              <a:buClr>
                <a:schemeClr val="dk1"/>
              </a:buClr>
              <a:buSzPts val="1800"/>
              <a:buFont typeface="Arial"/>
              <a:buChar char="•"/>
            </a:pPr>
            <a:r>
              <a:rPr lang="en-IN" sz="1800" b="0" i="0" dirty="0">
                <a:solidFill>
                  <a:schemeClr val="dk1"/>
                </a:solidFill>
                <a:latin typeface="Times New Roman"/>
                <a:ea typeface="Times New Roman"/>
                <a:cs typeface="Times New Roman"/>
                <a:sym typeface="Times New Roman"/>
              </a:rPr>
              <a:t>It reads the simulation parameters from </a:t>
            </a:r>
            <a:r>
              <a:rPr lang="en-IN" sz="1800" b="0" i="0" dirty="0" err="1">
                <a:solidFill>
                  <a:schemeClr val="dk1"/>
                </a:solidFill>
                <a:latin typeface="Times New Roman"/>
                <a:ea typeface="Times New Roman"/>
                <a:cs typeface="Times New Roman"/>
                <a:sym typeface="Times New Roman"/>
              </a:rPr>
              <a:t>parameters.txt</a:t>
            </a:r>
            <a:r>
              <a:rPr lang="en-IN" sz="1800" b="0" i="0" dirty="0">
                <a:solidFill>
                  <a:schemeClr val="dk1"/>
                </a:solidFill>
                <a:latin typeface="Times New Roman"/>
                <a:ea typeface="Times New Roman"/>
                <a:cs typeface="Times New Roman"/>
                <a:sym typeface="Times New Roman"/>
              </a:rPr>
              <a:t>, initializes the population, and runs the simulation over a series of time steps.</a:t>
            </a:r>
            <a:endParaRPr dirty="0">
              <a:solidFill>
                <a:schemeClr val="dk1"/>
              </a:solidFill>
            </a:endParaRPr>
          </a:p>
          <a:p>
            <a:pPr marL="0" marR="0" lvl="0" indent="-114300" algn="l" rtl="0">
              <a:spcBef>
                <a:spcPts val="0"/>
              </a:spcBef>
              <a:spcAft>
                <a:spcPts val="0"/>
              </a:spcAft>
              <a:buClr>
                <a:schemeClr val="dk1"/>
              </a:buClr>
              <a:buSzPts val="1800"/>
              <a:buFont typeface="Arial"/>
              <a:buChar char="•"/>
            </a:pPr>
            <a:r>
              <a:rPr lang="en-IN" sz="1800" b="0" i="0" dirty="0">
                <a:solidFill>
                  <a:schemeClr val="dk1"/>
                </a:solidFill>
                <a:latin typeface="Times New Roman"/>
                <a:ea typeface="Times New Roman"/>
                <a:cs typeface="Times New Roman"/>
                <a:sym typeface="Times New Roman"/>
              </a:rPr>
              <a:t>Each time step involves updating the state of the population, applying potential interventions, and recording the simulation outcomes.</a:t>
            </a:r>
            <a:endParaRPr dirty="0">
              <a:solidFill>
                <a:schemeClr val="dk1"/>
              </a:solidFill>
            </a:endParaRPr>
          </a:p>
          <a:p>
            <a:pPr marL="0" marR="0" lvl="0" indent="-114300" algn="l" rtl="0">
              <a:spcBef>
                <a:spcPts val="0"/>
              </a:spcBef>
              <a:spcAft>
                <a:spcPts val="0"/>
              </a:spcAft>
              <a:buClr>
                <a:schemeClr val="dk1"/>
              </a:buClr>
              <a:buSzPts val="1800"/>
              <a:buFont typeface="Arial"/>
              <a:buChar char="•"/>
            </a:pPr>
            <a:r>
              <a:rPr lang="en-IN" sz="1800" b="0" i="0" dirty="0">
                <a:solidFill>
                  <a:schemeClr val="dk1"/>
                </a:solidFill>
                <a:latin typeface="Times New Roman"/>
                <a:ea typeface="Times New Roman"/>
                <a:cs typeface="Times New Roman"/>
                <a:sym typeface="Times New Roman"/>
              </a:rPr>
              <a:t>The results are saved to </a:t>
            </a:r>
            <a:r>
              <a:rPr lang="en-IN" sz="1800" b="0" i="0" dirty="0" err="1">
                <a:solidFill>
                  <a:schemeClr val="dk1"/>
                </a:solidFill>
                <a:latin typeface="Times New Roman"/>
                <a:ea typeface="Times New Roman"/>
                <a:cs typeface="Times New Roman"/>
                <a:sym typeface="Times New Roman"/>
              </a:rPr>
              <a:t>simulation_output.csv</a:t>
            </a:r>
            <a:r>
              <a:rPr lang="en-IN" sz="1800" b="0" i="0" dirty="0">
                <a:solidFill>
                  <a:schemeClr val="dk1"/>
                </a:solidFill>
                <a:latin typeface="Times New Roman"/>
                <a:ea typeface="Times New Roman"/>
                <a:cs typeface="Times New Roman"/>
                <a:sym typeface="Times New Roman"/>
              </a:rPr>
              <a:t> for analysis and visualization.</a:t>
            </a:r>
            <a:endParaRPr dirty="0">
              <a:solidFill>
                <a:schemeClr val="dk1"/>
              </a:solidFill>
            </a:endParaRPr>
          </a:p>
          <a:p>
            <a:pPr marL="0" marR="0" lvl="0" indent="0" algn="l" rtl="0">
              <a:spcBef>
                <a:spcPts val="0"/>
              </a:spcBef>
              <a:spcAft>
                <a:spcPts val="0"/>
              </a:spcAft>
              <a:buNone/>
            </a:pPr>
            <a:r>
              <a:rPr lang="en-IN" sz="1800" b="1" i="0" dirty="0">
                <a:solidFill>
                  <a:schemeClr val="dk1"/>
                </a:solidFill>
                <a:latin typeface="Times New Roman"/>
                <a:ea typeface="Times New Roman"/>
                <a:cs typeface="Times New Roman"/>
                <a:sym typeface="Times New Roman"/>
              </a:rPr>
              <a:t>Visuals:</a:t>
            </a:r>
            <a:endParaRPr sz="1800" b="0" i="0" dirty="0">
              <a:solidFill>
                <a:schemeClr val="dk1"/>
              </a:solidFill>
              <a:latin typeface="Times New Roman"/>
              <a:ea typeface="Times New Roman"/>
              <a:cs typeface="Times New Roman"/>
              <a:sym typeface="Times New Roman"/>
            </a:endParaRPr>
          </a:p>
          <a:p>
            <a:pPr marL="0" marR="0" lvl="0" indent="-114300" algn="l" rtl="0">
              <a:spcBef>
                <a:spcPts val="0"/>
              </a:spcBef>
              <a:spcAft>
                <a:spcPts val="0"/>
              </a:spcAft>
              <a:buClr>
                <a:schemeClr val="dk1"/>
              </a:buClr>
              <a:buSzPts val="1800"/>
              <a:buFont typeface="Arial"/>
              <a:buChar char="•"/>
            </a:pPr>
            <a:r>
              <a:rPr lang="en-IN" sz="1800" b="0" i="0" dirty="0">
                <a:solidFill>
                  <a:schemeClr val="dk1"/>
                </a:solidFill>
                <a:latin typeface="Times New Roman"/>
                <a:ea typeface="Times New Roman"/>
                <a:cs typeface="Times New Roman"/>
                <a:sym typeface="Times New Roman"/>
              </a:rPr>
              <a:t>A schematic or conceptual diagram illustrating the overall structure of the simulation.</a:t>
            </a:r>
            <a:endParaRPr dirty="0">
              <a:solidFill>
                <a:schemeClr val="dk1"/>
              </a:solidFill>
            </a:endParaRPr>
          </a:p>
          <a:p>
            <a:pPr marL="0" marR="0" lvl="0" indent="-114300" algn="l" rtl="0">
              <a:spcBef>
                <a:spcPts val="0"/>
              </a:spcBef>
              <a:spcAft>
                <a:spcPts val="0"/>
              </a:spcAft>
              <a:buClr>
                <a:schemeClr val="dk1"/>
              </a:buClr>
              <a:buSzPts val="1800"/>
              <a:buFont typeface="Arial"/>
              <a:buChar char="•"/>
            </a:pPr>
            <a:r>
              <a:rPr lang="en-IN" sz="1800" b="0" i="0" dirty="0">
                <a:solidFill>
                  <a:schemeClr val="dk1"/>
                </a:solidFill>
                <a:latin typeface="Times New Roman"/>
                <a:ea typeface="Times New Roman"/>
                <a:cs typeface="Times New Roman"/>
                <a:sym typeface="Times New Roman"/>
              </a:rPr>
              <a:t>Snapshot of the </a:t>
            </a:r>
            <a:r>
              <a:rPr lang="en-IN" sz="1800" b="0" i="0" dirty="0" err="1">
                <a:solidFill>
                  <a:schemeClr val="dk1"/>
                </a:solidFill>
                <a:latin typeface="Times New Roman"/>
                <a:ea typeface="Times New Roman"/>
                <a:cs typeface="Times New Roman"/>
                <a:sym typeface="Times New Roman"/>
              </a:rPr>
              <a:t>main.cpp</a:t>
            </a:r>
            <a:r>
              <a:rPr lang="en-IN" sz="1800" b="0" i="0" dirty="0">
                <a:solidFill>
                  <a:schemeClr val="dk1"/>
                </a:solidFill>
                <a:latin typeface="Times New Roman"/>
                <a:ea typeface="Times New Roman"/>
                <a:cs typeface="Times New Roman"/>
                <a:sym typeface="Times New Roman"/>
              </a:rPr>
              <a:t> file or a relevant code segment.</a:t>
            </a:r>
            <a:endParaRPr dirty="0">
              <a:solidFill>
                <a:schemeClr val="dk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3"/>
        <p:cNvGrpSpPr/>
        <p:nvPr/>
      </p:nvGrpSpPr>
      <p:grpSpPr>
        <a:xfrm>
          <a:off x="0" y="0"/>
          <a:ext cx="0" cy="0"/>
          <a:chOff x="0" y="0"/>
          <a:chExt cx="0" cy="0"/>
        </a:xfrm>
      </p:grpSpPr>
      <p:grpSp>
        <p:nvGrpSpPr>
          <p:cNvPr id="104" name="Google Shape;104;p17"/>
          <p:cNvGrpSpPr/>
          <p:nvPr/>
        </p:nvGrpSpPr>
        <p:grpSpPr>
          <a:xfrm>
            <a:off x="546100" y="-4763"/>
            <a:ext cx="5014912" cy="6862763"/>
            <a:chOff x="2928938" y="-4763"/>
            <a:chExt cx="5014912" cy="6862763"/>
          </a:xfrm>
        </p:grpSpPr>
        <p:sp>
          <p:nvSpPr>
            <p:cNvPr id="105" name="Google Shape;105;p17"/>
            <p:cNvSpPr/>
            <p:nvPr/>
          </p:nvSpPr>
          <p:spPr>
            <a:xfrm>
              <a:off x="3367088" y="-4763"/>
              <a:ext cx="1063625" cy="2782888"/>
            </a:xfrm>
            <a:custGeom>
              <a:avLst/>
              <a:gdLst/>
              <a:ahLst/>
              <a:cxnLst/>
              <a:rect l="l" t="t" r="r" b="b"/>
              <a:pathLst>
                <a:path w="670" h="1753" extrusionOk="0">
                  <a:moveTo>
                    <a:pt x="0" y="1696"/>
                  </a:moveTo>
                  <a:lnTo>
                    <a:pt x="225" y="1753"/>
                  </a:lnTo>
                  <a:lnTo>
                    <a:pt x="670" y="0"/>
                  </a:lnTo>
                  <a:lnTo>
                    <a:pt x="430" y="0"/>
                  </a:lnTo>
                  <a:lnTo>
                    <a:pt x="0" y="1696"/>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orbel"/>
                <a:ea typeface="Corbel"/>
                <a:cs typeface="Corbel"/>
                <a:sym typeface="Corbel"/>
              </a:endParaRPr>
            </a:p>
          </p:txBody>
        </p:sp>
        <p:sp>
          <p:nvSpPr>
            <p:cNvPr id="106" name="Google Shape;106;p17"/>
            <p:cNvSpPr/>
            <p:nvPr/>
          </p:nvSpPr>
          <p:spPr>
            <a:xfrm>
              <a:off x="2928938" y="-4763"/>
              <a:ext cx="1035050" cy="2673350"/>
            </a:xfrm>
            <a:custGeom>
              <a:avLst/>
              <a:gdLst/>
              <a:ahLst/>
              <a:cxnLst/>
              <a:rect l="l" t="t" r="r" b="b"/>
              <a:pathLst>
                <a:path w="652" h="1684" extrusionOk="0">
                  <a:moveTo>
                    <a:pt x="225" y="1684"/>
                  </a:moveTo>
                  <a:lnTo>
                    <a:pt x="652" y="0"/>
                  </a:lnTo>
                  <a:lnTo>
                    <a:pt x="411" y="0"/>
                  </a:lnTo>
                  <a:lnTo>
                    <a:pt x="0" y="1627"/>
                  </a:lnTo>
                  <a:lnTo>
                    <a:pt x="219" y="1681"/>
                  </a:lnTo>
                  <a:lnTo>
                    <a:pt x="225" y="1684"/>
                  </a:lnTo>
                  <a:close/>
                </a:path>
              </a:pathLst>
            </a:custGeom>
            <a:solidFill>
              <a:srgbClr val="59595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orbel"/>
                <a:ea typeface="Corbel"/>
                <a:cs typeface="Corbel"/>
                <a:sym typeface="Corbel"/>
              </a:endParaRPr>
            </a:p>
          </p:txBody>
        </p:sp>
        <p:sp>
          <p:nvSpPr>
            <p:cNvPr id="107" name="Google Shape;107;p17"/>
            <p:cNvSpPr/>
            <p:nvPr/>
          </p:nvSpPr>
          <p:spPr>
            <a:xfrm>
              <a:off x="2928938" y="2582862"/>
              <a:ext cx="2693987" cy="4275138"/>
            </a:xfrm>
            <a:custGeom>
              <a:avLst/>
              <a:gdLst/>
              <a:ahLst/>
              <a:cxnLst/>
              <a:rect l="l" t="t" r="r" b="b"/>
              <a:pathLst>
                <a:path w="1697" h="2693" extrusionOk="0">
                  <a:moveTo>
                    <a:pt x="0" y="0"/>
                  </a:moveTo>
                  <a:lnTo>
                    <a:pt x="1622" y="2693"/>
                  </a:lnTo>
                  <a:lnTo>
                    <a:pt x="1697" y="2693"/>
                  </a:lnTo>
                  <a:lnTo>
                    <a:pt x="0" y="0"/>
                  </a:lnTo>
                  <a:close/>
                </a:path>
              </a:pathLst>
            </a:custGeom>
            <a:solidFill>
              <a:srgbClr val="26262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orbel"/>
                <a:ea typeface="Corbel"/>
                <a:cs typeface="Corbel"/>
                <a:sym typeface="Corbel"/>
              </a:endParaRPr>
            </a:p>
          </p:txBody>
        </p:sp>
        <p:sp>
          <p:nvSpPr>
            <p:cNvPr id="108" name="Google Shape;108;p17"/>
            <p:cNvSpPr/>
            <p:nvPr/>
          </p:nvSpPr>
          <p:spPr>
            <a:xfrm>
              <a:off x="3371850" y="2692400"/>
              <a:ext cx="3332162" cy="4165600"/>
            </a:xfrm>
            <a:custGeom>
              <a:avLst/>
              <a:gdLst/>
              <a:ahLst/>
              <a:cxnLst/>
              <a:rect l="l" t="t" r="r" b="b"/>
              <a:pathLst>
                <a:path w="2099" h="2624" extrusionOk="0">
                  <a:moveTo>
                    <a:pt x="2099" y="2624"/>
                  </a:moveTo>
                  <a:lnTo>
                    <a:pt x="0" y="0"/>
                  </a:lnTo>
                  <a:lnTo>
                    <a:pt x="2021" y="2624"/>
                  </a:lnTo>
                  <a:lnTo>
                    <a:pt x="2099" y="2624"/>
                  </a:lnTo>
                  <a:close/>
                </a:path>
              </a:pathLst>
            </a:custGeom>
            <a:solidFill>
              <a:srgbClr val="0B598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orbel"/>
                <a:ea typeface="Corbel"/>
                <a:cs typeface="Corbel"/>
                <a:sym typeface="Corbel"/>
              </a:endParaRPr>
            </a:p>
          </p:txBody>
        </p:sp>
        <p:sp>
          <p:nvSpPr>
            <p:cNvPr id="109" name="Google Shape;109;p17"/>
            <p:cNvSpPr/>
            <p:nvPr/>
          </p:nvSpPr>
          <p:spPr>
            <a:xfrm>
              <a:off x="3367088" y="2687637"/>
              <a:ext cx="4576762" cy="4170363"/>
            </a:xfrm>
            <a:custGeom>
              <a:avLst/>
              <a:gdLst/>
              <a:ahLst/>
              <a:cxnLst/>
              <a:rect l="l" t="t" r="r" b="b"/>
              <a:pathLst>
                <a:path w="2883" h="2627" extrusionOk="0">
                  <a:moveTo>
                    <a:pt x="0" y="0"/>
                  </a:moveTo>
                  <a:lnTo>
                    <a:pt x="3" y="3"/>
                  </a:lnTo>
                  <a:lnTo>
                    <a:pt x="2102" y="2627"/>
                  </a:lnTo>
                  <a:lnTo>
                    <a:pt x="2883" y="2627"/>
                  </a:lnTo>
                  <a:lnTo>
                    <a:pt x="225" y="57"/>
                  </a:lnTo>
                  <a:lnTo>
                    <a:pt x="0" y="0"/>
                  </a:lnTo>
                  <a:close/>
                </a:path>
              </a:pathLst>
            </a:custGeom>
            <a:solidFill>
              <a:srgbClr val="1186C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orbel"/>
                <a:ea typeface="Corbel"/>
                <a:cs typeface="Corbel"/>
                <a:sym typeface="Corbel"/>
              </a:endParaRPr>
            </a:p>
          </p:txBody>
        </p:sp>
        <p:sp>
          <p:nvSpPr>
            <p:cNvPr id="110" name="Google Shape;110;p17"/>
            <p:cNvSpPr/>
            <p:nvPr/>
          </p:nvSpPr>
          <p:spPr>
            <a:xfrm>
              <a:off x="2928938" y="2578100"/>
              <a:ext cx="3584575" cy="4279900"/>
            </a:xfrm>
            <a:custGeom>
              <a:avLst/>
              <a:gdLst/>
              <a:ahLst/>
              <a:cxnLst/>
              <a:rect l="l" t="t" r="r" b="b"/>
              <a:pathLst>
                <a:path w="2258" h="2696" extrusionOk="0">
                  <a:moveTo>
                    <a:pt x="2258" y="2696"/>
                  </a:moveTo>
                  <a:lnTo>
                    <a:pt x="264" y="111"/>
                  </a:lnTo>
                  <a:lnTo>
                    <a:pt x="228" y="60"/>
                  </a:lnTo>
                  <a:lnTo>
                    <a:pt x="225" y="57"/>
                  </a:lnTo>
                  <a:lnTo>
                    <a:pt x="0" y="0"/>
                  </a:lnTo>
                  <a:lnTo>
                    <a:pt x="0" y="3"/>
                  </a:lnTo>
                  <a:lnTo>
                    <a:pt x="1697" y="2696"/>
                  </a:lnTo>
                  <a:lnTo>
                    <a:pt x="2258" y="2696"/>
                  </a:lnTo>
                  <a:close/>
                </a:path>
              </a:pathLst>
            </a:custGeom>
            <a:solidFill>
              <a:srgbClr val="3F3F3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orbel"/>
                <a:ea typeface="Corbel"/>
                <a:cs typeface="Corbel"/>
                <a:sym typeface="Corbel"/>
              </a:endParaRPr>
            </a:p>
          </p:txBody>
        </p:sp>
      </p:grpSp>
      <p:sp>
        <p:nvSpPr>
          <p:cNvPr id="111" name="Google Shape;111;p17"/>
          <p:cNvSpPr/>
          <p:nvPr/>
        </p:nvSpPr>
        <p:spPr>
          <a:xfrm>
            <a:off x="0" y="0"/>
            <a:ext cx="12192000" cy="6858002"/>
          </a:xfrm>
          <a:prstGeom prst="rect">
            <a:avLst/>
          </a:prstGeom>
          <a:blipFill rotWithShape="1">
            <a:blip r:embed="rId3">
              <a:alphaModFix/>
            </a:blip>
            <a:stretch>
              <a:fillRect/>
            </a:stretch>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orbel"/>
              <a:ea typeface="Corbel"/>
              <a:cs typeface="Corbel"/>
              <a:sym typeface="Corbel"/>
            </a:endParaRPr>
          </a:p>
        </p:txBody>
      </p:sp>
      <p:sp>
        <p:nvSpPr>
          <p:cNvPr id="112" name="Google Shape;112;p17"/>
          <p:cNvSpPr/>
          <p:nvPr/>
        </p:nvSpPr>
        <p:spPr>
          <a:xfrm>
            <a:off x="0" y="2"/>
            <a:ext cx="12192000" cy="6858000"/>
          </a:xfrm>
          <a:prstGeom prst="rect">
            <a:avLst/>
          </a:prstGeom>
          <a:blipFill rotWithShape="1">
            <a:blip r:embed="rId3">
              <a:alphaModFix/>
            </a:blip>
            <a:stretch>
              <a:fillRect/>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entury Gothic"/>
              <a:ea typeface="Century Gothic"/>
              <a:cs typeface="Century Gothic"/>
              <a:sym typeface="Century Gothic"/>
            </a:endParaRPr>
          </a:p>
        </p:txBody>
      </p:sp>
      <p:sp>
        <p:nvSpPr>
          <p:cNvPr id="114" name="Google Shape;114;p17"/>
          <p:cNvSpPr txBox="1">
            <a:spLocks noGrp="1"/>
          </p:cNvSpPr>
          <p:nvPr>
            <p:ph type="title"/>
          </p:nvPr>
        </p:nvSpPr>
        <p:spPr>
          <a:xfrm>
            <a:off x="304801" y="1007165"/>
            <a:ext cx="9104242" cy="5062331"/>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dk1"/>
              </a:buClr>
              <a:buSzPts val="1600"/>
              <a:buFont typeface="Times New Roman"/>
              <a:buNone/>
            </a:pPr>
            <a:r>
              <a:rPr lang="en-IN" sz="1600" b="1" i="0" dirty="0">
                <a:latin typeface="Times New Roman"/>
                <a:ea typeface="Times New Roman"/>
                <a:cs typeface="Times New Roman"/>
                <a:sym typeface="Times New Roman"/>
              </a:rPr>
              <a:t>Core Components of the Disease Spread Simulation</a:t>
            </a:r>
            <a:br>
              <a:rPr lang="en-IN" sz="1600" b="0" i="0" dirty="0">
                <a:latin typeface="Times New Roman"/>
                <a:ea typeface="Times New Roman"/>
                <a:cs typeface="Times New Roman"/>
                <a:sym typeface="Times New Roman"/>
              </a:rPr>
            </a:br>
            <a:r>
              <a:rPr lang="en-IN" sz="1600" b="1" i="0" dirty="0">
                <a:latin typeface="Times New Roman"/>
                <a:ea typeface="Times New Roman"/>
                <a:cs typeface="Times New Roman"/>
                <a:sym typeface="Times New Roman"/>
              </a:rPr>
              <a:t>1. Main Program (</a:t>
            </a:r>
            <a:r>
              <a:rPr lang="en-IN" sz="1600" b="1" dirty="0" err="1">
                <a:latin typeface="Times New Roman"/>
                <a:ea typeface="Times New Roman"/>
                <a:cs typeface="Times New Roman"/>
                <a:sym typeface="Times New Roman"/>
              </a:rPr>
              <a:t>disease</a:t>
            </a:r>
            <a:r>
              <a:rPr lang="en-IN" sz="1600" b="1" i="0" dirty="0" err="1">
                <a:latin typeface="Times New Roman"/>
                <a:ea typeface="Times New Roman"/>
                <a:cs typeface="Times New Roman"/>
                <a:sym typeface="Times New Roman"/>
              </a:rPr>
              <a:t>.cpp</a:t>
            </a:r>
            <a:r>
              <a:rPr lang="en-IN" sz="1600" b="1" i="0" dirty="0">
                <a:latin typeface="Times New Roman"/>
                <a:ea typeface="Times New Roman"/>
                <a:cs typeface="Times New Roman"/>
                <a:sym typeface="Times New Roman"/>
              </a:rPr>
              <a:t>):</a:t>
            </a:r>
            <a:br>
              <a:rPr lang="en-IN" sz="1600" b="0" i="0" dirty="0">
                <a:latin typeface="Times New Roman"/>
                <a:ea typeface="Times New Roman"/>
                <a:cs typeface="Times New Roman"/>
                <a:sym typeface="Times New Roman"/>
              </a:rPr>
            </a:br>
            <a:r>
              <a:rPr lang="en-IN" sz="1600" b="1" i="0" dirty="0">
                <a:latin typeface="Times New Roman"/>
                <a:ea typeface="Times New Roman"/>
                <a:cs typeface="Times New Roman"/>
                <a:sym typeface="Times New Roman"/>
              </a:rPr>
              <a:t>Role</a:t>
            </a:r>
            <a:r>
              <a:rPr lang="en-IN" sz="1600" b="0" i="0" dirty="0">
                <a:latin typeface="Times New Roman"/>
                <a:ea typeface="Times New Roman"/>
                <a:cs typeface="Times New Roman"/>
                <a:sym typeface="Times New Roman"/>
              </a:rPr>
              <a:t>: Serves as the backbone of the simulation, orchestrating the overall process.</a:t>
            </a:r>
            <a:br>
              <a:rPr lang="en-IN" sz="1600" b="0" i="0" dirty="0">
                <a:latin typeface="Times New Roman"/>
                <a:ea typeface="Times New Roman"/>
                <a:cs typeface="Times New Roman"/>
                <a:sym typeface="Times New Roman"/>
              </a:rPr>
            </a:br>
            <a:r>
              <a:rPr lang="en-IN" sz="1600" b="1" i="0" dirty="0">
                <a:latin typeface="Times New Roman"/>
                <a:ea typeface="Times New Roman"/>
                <a:cs typeface="Times New Roman"/>
                <a:sym typeface="Times New Roman"/>
              </a:rPr>
              <a:t>Functions</a:t>
            </a:r>
            <a:r>
              <a:rPr lang="en-IN" sz="1600" b="0" i="0" dirty="0">
                <a:latin typeface="Times New Roman"/>
                <a:ea typeface="Times New Roman"/>
                <a:cs typeface="Times New Roman"/>
                <a:sym typeface="Times New Roman"/>
              </a:rPr>
              <a:t>:</a:t>
            </a:r>
            <a:br>
              <a:rPr lang="en-IN" sz="1600" b="0" i="0" dirty="0">
                <a:latin typeface="Times New Roman"/>
                <a:ea typeface="Times New Roman"/>
                <a:cs typeface="Times New Roman"/>
                <a:sym typeface="Times New Roman"/>
              </a:rPr>
            </a:br>
            <a:r>
              <a:rPr lang="en-IN" sz="1600" b="0" i="0" dirty="0">
                <a:latin typeface="Times New Roman"/>
                <a:ea typeface="Times New Roman"/>
                <a:cs typeface="Times New Roman"/>
                <a:sym typeface="Times New Roman"/>
              </a:rPr>
              <a:t>Reads and interprets the simulation parameters from </a:t>
            </a:r>
            <a:r>
              <a:rPr lang="en-IN" sz="1600" b="0" i="0" dirty="0" err="1">
                <a:latin typeface="Times New Roman"/>
                <a:ea typeface="Times New Roman"/>
                <a:cs typeface="Times New Roman"/>
                <a:sym typeface="Times New Roman"/>
              </a:rPr>
              <a:t>parameters.txt</a:t>
            </a:r>
            <a:r>
              <a:rPr lang="en-IN" sz="1600" b="0" i="0" dirty="0">
                <a:latin typeface="Times New Roman"/>
                <a:ea typeface="Times New Roman"/>
                <a:cs typeface="Times New Roman"/>
                <a:sym typeface="Times New Roman"/>
              </a:rPr>
              <a:t>.</a:t>
            </a:r>
            <a:br>
              <a:rPr lang="en-IN" sz="1600" b="0" i="0" dirty="0">
                <a:latin typeface="Times New Roman"/>
                <a:ea typeface="Times New Roman"/>
                <a:cs typeface="Times New Roman"/>
                <a:sym typeface="Times New Roman"/>
              </a:rPr>
            </a:br>
            <a:r>
              <a:rPr lang="en-IN" sz="1600" b="0" i="0" dirty="0">
                <a:latin typeface="Times New Roman"/>
                <a:ea typeface="Times New Roman"/>
                <a:cs typeface="Times New Roman"/>
                <a:sym typeface="Times New Roman"/>
              </a:rPr>
              <a:t>Initializes the simulation environment, including the population.</a:t>
            </a:r>
            <a:br>
              <a:rPr lang="en-IN" sz="1600" b="0" i="0" dirty="0">
                <a:latin typeface="Times New Roman"/>
                <a:ea typeface="Times New Roman"/>
                <a:cs typeface="Times New Roman"/>
                <a:sym typeface="Times New Roman"/>
              </a:rPr>
            </a:br>
            <a:r>
              <a:rPr lang="en-IN" sz="1600" b="0" i="0" dirty="0">
                <a:latin typeface="Times New Roman"/>
                <a:ea typeface="Times New Roman"/>
                <a:cs typeface="Times New Roman"/>
                <a:sym typeface="Times New Roman"/>
              </a:rPr>
              <a:t>Manages the simulation loop, updating the state of the population at each time step.</a:t>
            </a:r>
            <a:br>
              <a:rPr lang="en-IN" sz="1600" b="0" i="0" dirty="0">
                <a:latin typeface="Times New Roman"/>
                <a:ea typeface="Times New Roman"/>
                <a:cs typeface="Times New Roman"/>
                <a:sym typeface="Times New Roman"/>
              </a:rPr>
            </a:br>
            <a:r>
              <a:rPr lang="en-IN" sz="1600" b="0" i="0" dirty="0">
                <a:latin typeface="Times New Roman"/>
                <a:ea typeface="Times New Roman"/>
                <a:cs typeface="Times New Roman"/>
                <a:sym typeface="Times New Roman"/>
              </a:rPr>
              <a:t>Records the simulation results into </a:t>
            </a:r>
            <a:r>
              <a:rPr lang="en-IN" sz="1600" b="0" i="0" dirty="0" err="1">
                <a:latin typeface="Times New Roman"/>
                <a:ea typeface="Times New Roman"/>
                <a:cs typeface="Times New Roman"/>
                <a:sym typeface="Times New Roman"/>
              </a:rPr>
              <a:t>simulation_output.csv</a:t>
            </a:r>
            <a:r>
              <a:rPr lang="en-IN" sz="1600" b="0" i="0" dirty="0">
                <a:latin typeface="Times New Roman"/>
                <a:ea typeface="Times New Roman"/>
                <a:cs typeface="Times New Roman"/>
                <a:sym typeface="Times New Roman"/>
              </a:rPr>
              <a:t> for subsequent analysis.</a:t>
            </a:r>
            <a:br>
              <a:rPr lang="en-IN" sz="1600" b="0" i="0" dirty="0">
                <a:latin typeface="Times New Roman"/>
                <a:ea typeface="Times New Roman"/>
                <a:cs typeface="Times New Roman"/>
                <a:sym typeface="Times New Roman"/>
              </a:rPr>
            </a:br>
            <a:r>
              <a:rPr lang="en-IN" sz="1600" b="1" i="0" dirty="0">
                <a:latin typeface="Times New Roman"/>
                <a:ea typeface="Times New Roman"/>
                <a:cs typeface="Times New Roman"/>
                <a:sym typeface="Times New Roman"/>
              </a:rPr>
              <a:t>2. The Population Class:</a:t>
            </a:r>
            <a:br>
              <a:rPr lang="en-IN" sz="1600" b="0" i="0" dirty="0">
                <a:latin typeface="Times New Roman"/>
                <a:ea typeface="Times New Roman"/>
                <a:cs typeface="Times New Roman"/>
                <a:sym typeface="Times New Roman"/>
              </a:rPr>
            </a:br>
            <a:r>
              <a:rPr lang="en-IN" sz="1600" b="1" i="0" dirty="0">
                <a:latin typeface="Times New Roman"/>
                <a:ea typeface="Times New Roman"/>
                <a:cs typeface="Times New Roman"/>
                <a:sym typeface="Times New Roman"/>
              </a:rPr>
              <a:t>Role</a:t>
            </a:r>
            <a:r>
              <a:rPr lang="en-IN" sz="1600" b="0" i="0" dirty="0">
                <a:latin typeface="Times New Roman"/>
                <a:ea typeface="Times New Roman"/>
                <a:cs typeface="Times New Roman"/>
                <a:sym typeface="Times New Roman"/>
              </a:rPr>
              <a:t>: Represents the collective group of individuals within the simulation.</a:t>
            </a:r>
            <a:br>
              <a:rPr lang="en-IN" sz="1600" b="0" i="0" dirty="0">
                <a:latin typeface="Times New Roman"/>
                <a:ea typeface="Times New Roman"/>
                <a:cs typeface="Times New Roman"/>
                <a:sym typeface="Times New Roman"/>
              </a:rPr>
            </a:br>
            <a:r>
              <a:rPr lang="en-IN" sz="1600" b="1" i="0" dirty="0">
                <a:latin typeface="Times New Roman"/>
                <a:ea typeface="Times New Roman"/>
                <a:cs typeface="Times New Roman"/>
                <a:sym typeface="Times New Roman"/>
              </a:rPr>
              <a:t>Functions</a:t>
            </a:r>
            <a:r>
              <a:rPr lang="en-IN" sz="1600" b="0" i="0" dirty="0">
                <a:latin typeface="Times New Roman"/>
                <a:ea typeface="Times New Roman"/>
                <a:cs typeface="Times New Roman"/>
                <a:sym typeface="Times New Roman"/>
              </a:rPr>
              <a:t>:</a:t>
            </a:r>
            <a:br>
              <a:rPr lang="en-IN" sz="1600" b="0" i="0" dirty="0">
                <a:latin typeface="Times New Roman"/>
                <a:ea typeface="Times New Roman"/>
                <a:cs typeface="Times New Roman"/>
                <a:sym typeface="Times New Roman"/>
              </a:rPr>
            </a:br>
            <a:r>
              <a:rPr lang="en-IN" sz="1600" b="0" i="0" dirty="0">
                <a:latin typeface="Times New Roman"/>
                <a:ea typeface="Times New Roman"/>
                <a:cs typeface="Times New Roman"/>
                <a:sym typeface="Times New Roman"/>
              </a:rPr>
              <a:t>Manages a dynamic array of Individual objects, each representing a person in the simulated population.</a:t>
            </a:r>
            <a:br>
              <a:rPr lang="en-IN" sz="1600" b="0" i="0" dirty="0">
                <a:latin typeface="Times New Roman"/>
                <a:ea typeface="Times New Roman"/>
                <a:cs typeface="Times New Roman"/>
                <a:sym typeface="Times New Roman"/>
              </a:rPr>
            </a:br>
            <a:r>
              <a:rPr lang="en-IN" sz="1600" b="0" i="0" dirty="0">
                <a:latin typeface="Times New Roman"/>
                <a:ea typeface="Times New Roman"/>
                <a:cs typeface="Times New Roman"/>
                <a:sym typeface="Times New Roman"/>
              </a:rPr>
              <a:t>Handles the interactions between individuals, such as disease transmission, recovery, and vaccination.</a:t>
            </a:r>
            <a:br>
              <a:rPr lang="en-IN" sz="1600" b="0" i="0" dirty="0">
                <a:latin typeface="Times New Roman"/>
                <a:ea typeface="Times New Roman"/>
                <a:cs typeface="Times New Roman"/>
                <a:sym typeface="Times New Roman"/>
              </a:rPr>
            </a:br>
            <a:r>
              <a:rPr lang="en-IN" sz="1600" b="0" i="0" dirty="0">
                <a:latin typeface="Times New Roman"/>
                <a:ea typeface="Times New Roman"/>
                <a:cs typeface="Times New Roman"/>
                <a:sym typeface="Times New Roman"/>
              </a:rPr>
              <a:t>Provides aggregated data about the population's state (e.g., number of infected, recovered individuals).</a:t>
            </a:r>
            <a:br>
              <a:rPr lang="en-IN" sz="1600" b="0" i="0" dirty="0">
                <a:latin typeface="Times New Roman"/>
                <a:ea typeface="Times New Roman"/>
                <a:cs typeface="Times New Roman"/>
                <a:sym typeface="Times New Roman"/>
              </a:rPr>
            </a:br>
            <a:r>
              <a:rPr lang="en-IN" sz="1600" b="1" i="0" dirty="0">
                <a:latin typeface="Times New Roman"/>
                <a:ea typeface="Times New Roman"/>
                <a:cs typeface="Times New Roman"/>
                <a:sym typeface="Times New Roman"/>
              </a:rPr>
              <a:t>3. The Individual Class:</a:t>
            </a:r>
            <a:br>
              <a:rPr lang="en-IN" sz="1600" b="0" i="0" dirty="0">
                <a:latin typeface="Times New Roman"/>
                <a:ea typeface="Times New Roman"/>
                <a:cs typeface="Times New Roman"/>
                <a:sym typeface="Times New Roman"/>
              </a:rPr>
            </a:br>
            <a:r>
              <a:rPr lang="en-IN" sz="1600" b="1" i="0" dirty="0">
                <a:latin typeface="Times New Roman"/>
                <a:ea typeface="Times New Roman"/>
                <a:cs typeface="Times New Roman"/>
                <a:sym typeface="Times New Roman"/>
              </a:rPr>
              <a:t>Role</a:t>
            </a:r>
            <a:r>
              <a:rPr lang="en-IN" sz="1600" b="0" i="0" dirty="0">
                <a:latin typeface="Times New Roman"/>
                <a:ea typeface="Times New Roman"/>
                <a:cs typeface="Times New Roman"/>
                <a:sym typeface="Times New Roman"/>
              </a:rPr>
              <a:t>: Models the state and </a:t>
            </a:r>
            <a:r>
              <a:rPr lang="en-IN" sz="1600" b="0" i="0" dirty="0" err="1">
                <a:latin typeface="Times New Roman"/>
                <a:ea typeface="Times New Roman"/>
                <a:cs typeface="Times New Roman"/>
                <a:sym typeface="Times New Roman"/>
              </a:rPr>
              <a:t>behavior</a:t>
            </a:r>
            <a:r>
              <a:rPr lang="en-IN" sz="1600" b="0" i="0" dirty="0">
                <a:latin typeface="Times New Roman"/>
                <a:ea typeface="Times New Roman"/>
                <a:cs typeface="Times New Roman"/>
                <a:sym typeface="Times New Roman"/>
              </a:rPr>
              <a:t> of a single person in the population.</a:t>
            </a:r>
            <a:br>
              <a:rPr lang="en-IN" sz="1600" b="0" i="0" dirty="0">
                <a:latin typeface="Times New Roman"/>
                <a:ea typeface="Times New Roman"/>
                <a:cs typeface="Times New Roman"/>
                <a:sym typeface="Times New Roman"/>
              </a:rPr>
            </a:br>
            <a:r>
              <a:rPr lang="en-IN" sz="1600" b="1" i="0" dirty="0">
                <a:latin typeface="Times New Roman"/>
                <a:ea typeface="Times New Roman"/>
                <a:cs typeface="Times New Roman"/>
                <a:sym typeface="Times New Roman"/>
              </a:rPr>
              <a:t>Functions</a:t>
            </a:r>
            <a:r>
              <a:rPr lang="en-IN" sz="1600" b="0" i="0" dirty="0">
                <a:latin typeface="Times New Roman"/>
                <a:ea typeface="Times New Roman"/>
                <a:cs typeface="Times New Roman"/>
                <a:sym typeface="Times New Roman"/>
              </a:rPr>
              <a:t>:</a:t>
            </a:r>
            <a:br>
              <a:rPr lang="en-IN" sz="1600" b="0" i="0" dirty="0">
                <a:latin typeface="Times New Roman"/>
                <a:ea typeface="Times New Roman"/>
                <a:cs typeface="Times New Roman"/>
                <a:sym typeface="Times New Roman"/>
              </a:rPr>
            </a:br>
            <a:r>
              <a:rPr lang="en-IN" sz="1600" b="0" i="0" dirty="0">
                <a:latin typeface="Times New Roman"/>
                <a:ea typeface="Times New Roman"/>
                <a:cs typeface="Times New Roman"/>
                <a:sym typeface="Times New Roman"/>
              </a:rPr>
              <a:t>Maintains personal attributes like health state (susceptible, infected, recovered, etc.), social activity level, and vaccination status.</a:t>
            </a:r>
            <a:br>
              <a:rPr lang="en-IN" sz="1600" b="0" i="0" dirty="0">
                <a:latin typeface="Times New Roman"/>
                <a:ea typeface="Times New Roman"/>
                <a:cs typeface="Times New Roman"/>
                <a:sym typeface="Times New Roman"/>
              </a:rPr>
            </a:br>
            <a:r>
              <a:rPr lang="en-IN" sz="1600" b="0" i="0" dirty="0">
                <a:latin typeface="Times New Roman"/>
                <a:ea typeface="Times New Roman"/>
                <a:cs typeface="Times New Roman"/>
                <a:sym typeface="Times New Roman"/>
              </a:rPr>
              <a:t>Responds to the simulation's environmental factors, such as infection risk and recovery chances.</a:t>
            </a:r>
            <a:br>
              <a:rPr lang="en-IN" sz="1600" b="0" i="0" dirty="0">
                <a:latin typeface="Times New Roman"/>
                <a:ea typeface="Times New Roman"/>
                <a:cs typeface="Times New Roman"/>
                <a:sym typeface="Times New Roman"/>
              </a:rPr>
            </a:br>
            <a:r>
              <a:rPr lang="en-IN" sz="1600" b="0" i="0" dirty="0">
                <a:latin typeface="Times New Roman"/>
                <a:ea typeface="Times New Roman"/>
                <a:cs typeface="Times New Roman"/>
                <a:sym typeface="Times New Roman"/>
              </a:rPr>
              <a:t>Can undergo state changes based on interactions and interventions within the simulation.</a:t>
            </a:r>
            <a:endParaRPr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02"/>
        <p:cNvGrpSpPr/>
        <p:nvPr/>
      </p:nvGrpSpPr>
      <p:grpSpPr>
        <a:xfrm>
          <a:off x="0" y="0"/>
          <a:ext cx="0" cy="0"/>
          <a:chOff x="0" y="0"/>
          <a:chExt cx="0" cy="0"/>
        </a:xfrm>
      </p:grpSpPr>
      <p:grpSp>
        <p:nvGrpSpPr>
          <p:cNvPr id="203" name="Google Shape;203;p23"/>
          <p:cNvGrpSpPr/>
          <p:nvPr/>
        </p:nvGrpSpPr>
        <p:grpSpPr>
          <a:xfrm>
            <a:off x="546100" y="-4763"/>
            <a:ext cx="5014912" cy="6862763"/>
            <a:chOff x="2928938" y="-4763"/>
            <a:chExt cx="5014912" cy="6862763"/>
          </a:xfrm>
        </p:grpSpPr>
        <p:sp>
          <p:nvSpPr>
            <p:cNvPr id="204" name="Google Shape;204;p23"/>
            <p:cNvSpPr/>
            <p:nvPr/>
          </p:nvSpPr>
          <p:spPr>
            <a:xfrm>
              <a:off x="3367088" y="-4763"/>
              <a:ext cx="1063625" cy="2782888"/>
            </a:xfrm>
            <a:custGeom>
              <a:avLst/>
              <a:gdLst/>
              <a:ahLst/>
              <a:cxnLst/>
              <a:rect l="l" t="t" r="r" b="b"/>
              <a:pathLst>
                <a:path w="670" h="1753" extrusionOk="0">
                  <a:moveTo>
                    <a:pt x="0" y="1696"/>
                  </a:moveTo>
                  <a:lnTo>
                    <a:pt x="225" y="1753"/>
                  </a:lnTo>
                  <a:lnTo>
                    <a:pt x="670" y="0"/>
                  </a:lnTo>
                  <a:lnTo>
                    <a:pt x="430" y="0"/>
                  </a:lnTo>
                  <a:lnTo>
                    <a:pt x="0" y="1696"/>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orbel"/>
                <a:ea typeface="Corbel"/>
                <a:cs typeface="Corbel"/>
                <a:sym typeface="Corbel"/>
              </a:endParaRPr>
            </a:p>
          </p:txBody>
        </p:sp>
        <p:sp>
          <p:nvSpPr>
            <p:cNvPr id="205" name="Google Shape;205;p23"/>
            <p:cNvSpPr/>
            <p:nvPr/>
          </p:nvSpPr>
          <p:spPr>
            <a:xfrm>
              <a:off x="2928938" y="-4763"/>
              <a:ext cx="1035050" cy="2673350"/>
            </a:xfrm>
            <a:custGeom>
              <a:avLst/>
              <a:gdLst/>
              <a:ahLst/>
              <a:cxnLst/>
              <a:rect l="l" t="t" r="r" b="b"/>
              <a:pathLst>
                <a:path w="652" h="1684" extrusionOk="0">
                  <a:moveTo>
                    <a:pt x="225" y="1684"/>
                  </a:moveTo>
                  <a:lnTo>
                    <a:pt x="652" y="0"/>
                  </a:lnTo>
                  <a:lnTo>
                    <a:pt x="411" y="0"/>
                  </a:lnTo>
                  <a:lnTo>
                    <a:pt x="0" y="1627"/>
                  </a:lnTo>
                  <a:lnTo>
                    <a:pt x="219" y="1681"/>
                  </a:lnTo>
                  <a:lnTo>
                    <a:pt x="225" y="1684"/>
                  </a:lnTo>
                  <a:close/>
                </a:path>
              </a:pathLst>
            </a:custGeom>
            <a:solidFill>
              <a:srgbClr val="59595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orbel"/>
                <a:ea typeface="Corbel"/>
                <a:cs typeface="Corbel"/>
                <a:sym typeface="Corbel"/>
              </a:endParaRPr>
            </a:p>
          </p:txBody>
        </p:sp>
        <p:sp>
          <p:nvSpPr>
            <p:cNvPr id="206" name="Google Shape;206;p23"/>
            <p:cNvSpPr/>
            <p:nvPr/>
          </p:nvSpPr>
          <p:spPr>
            <a:xfrm>
              <a:off x="2928938" y="2582862"/>
              <a:ext cx="2693987" cy="4275138"/>
            </a:xfrm>
            <a:custGeom>
              <a:avLst/>
              <a:gdLst/>
              <a:ahLst/>
              <a:cxnLst/>
              <a:rect l="l" t="t" r="r" b="b"/>
              <a:pathLst>
                <a:path w="1697" h="2693" extrusionOk="0">
                  <a:moveTo>
                    <a:pt x="0" y="0"/>
                  </a:moveTo>
                  <a:lnTo>
                    <a:pt x="1622" y="2693"/>
                  </a:lnTo>
                  <a:lnTo>
                    <a:pt x="1697" y="2693"/>
                  </a:lnTo>
                  <a:lnTo>
                    <a:pt x="0" y="0"/>
                  </a:lnTo>
                  <a:close/>
                </a:path>
              </a:pathLst>
            </a:custGeom>
            <a:solidFill>
              <a:srgbClr val="26262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orbel"/>
                <a:ea typeface="Corbel"/>
                <a:cs typeface="Corbel"/>
                <a:sym typeface="Corbel"/>
              </a:endParaRPr>
            </a:p>
          </p:txBody>
        </p:sp>
        <p:sp>
          <p:nvSpPr>
            <p:cNvPr id="207" name="Google Shape;207;p23"/>
            <p:cNvSpPr/>
            <p:nvPr/>
          </p:nvSpPr>
          <p:spPr>
            <a:xfrm>
              <a:off x="3371850" y="2692400"/>
              <a:ext cx="3332162" cy="4165600"/>
            </a:xfrm>
            <a:custGeom>
              <a:avLst/>
              <a:gdLst/>
              <a:ahLst/>
              <a:cxnLst/>
              <a:rect l="l" t="t" r="r" b="b"/>
              <a:pathLst>
                <a:path w="2099" h="2624" extrusionOk="0">
                  <a:moveTo>
                    <a:pt x="2099" y="2624"/>
                  </a:moveTo>
                  <a:lnTo>
                    <a:pt x="0" y="0"/>
                  </a:lnTo>
                  <a:lnTo>
                    <a:pt x="2021" y="2624"/>
                  </a:lnTo>
                  <a:lnTo>
                    <a:pt x="2099" y="2624"/>
                  </a:lnTo>
                  <a:close/>
                </a:path>
              </a:pathLst>
            </a:custGeom>
            <a:solidFill>
              <a:srgbClr val="0B598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orbel"/>
                <a:ea typeface="Corbel"/>
                <a:cs typeface="Corbel"/>
                <a:sym typeface="Corbel"/>
              </a:endParaRPr>
            </a:p>
          </p:txBody>
        </p:sp>
        <p:sp>
          <p:nvSpPr>
            <p:cNvPr id="208" name="Google Shape;208;p23"/>
            <p:cNvSpPr/>
            <p:nvPr/>
          </p:nvSpPr>
          <p:spPr>
            <a:xfrm>
              <a:off x="3367088" y="2687637"/>
              <a:ext cx="4576762" cy="4170363"/>
            </a:xfrm>
            <a:custGeom>
              <a:avLst/>
              <a:gdLst/>
              <a:ahLst/>
              <a:cxnLst/>
              <a:rect l="l" t="t" r="r" b="b"/>
              <a:pathLst>
                <a:path w="2883" h="2627" extrusionOk="0">
                  <a:moveTo>
                    <a:pt x="0" y="0"/>
                  </a:moveTo>
                  <a:lnTo>
                    <a:pt x="3" y="3"/>
                  </a:lnTo>
                  <a:lnTo>
                    <a:pt x="2102" y="2627"/>
                  </a:lnTo>
                  <a:lnTo>
                    <a:pt x="2883" y="2627"/>
                  </a:lnTo>
                  <a:lnTo>
                    <a:pt x="225" y="57"/>
                  </a:lnTo>
                  <a:lnTo>
                    <a:pt x="0" y="0"/>
                  </a:lnTo>
                  <a:close/>
                </a:path>
              </a:pathLst>
            </a:custGeom>
            <a:solidFill>
              <a:srgbClr val="1186C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orbel"/>
                <a:ea typeface="Corbel"/>
                <a:cs typeface="Corbel"/>
                <a:sym typeface="Corbel"/>
              </a:endParaRPr>
            </a:p>
          </p:txBody>
        </p:sp>
        <p:sp>
          <p:nvSpPr>
            <p:cNvPr id="209" name="Google Shape;209;p23"/>
            <p:cNvSpPr/>
            <p:nvPr/>
          </p:nvSpPr>
          <p:spPr>
            <a:xfrm>
              <a:off x="2928938" y="2578100"/>
              <a:ext cx="3584575" cy="4279900"/>
            </a:xfrm>
            <a:custGeom>
              <a:avLst/>
              <a:gdLst/>
              <a:ahLst/>
              <a:cxnLst/>
              <a:rect l="l" t="t" r="r" b="b"/>
              <a:pathLst>
                <a:path w="2258" h="2696" extrusionOk="0">
                  <a:moveTo>
                    <a:pt x="2258" y="2696"/>
                  </a:moveTo>
                  <a:lnTo>
                    <a:pt x="264" y="111"/>
                  </a:lnTo>
                  <a:lnTo>
                    <a:pt x="228" y="60"/>
                  </a:lnTo>
                  <a:lnTo>
                    <a:pt x="225" y="57"/>
                  </a:lnTo>
                  <a:lnTo>
                    <a:pt x="0" y="0"/>
                  </a:lnTo>
                  <a:lnTo>
                    <a:pt x="0" y="3"/>
                  </a:lnTo>
                  <a:lnTo>
                    <a:pt x="1697" y="2696"/>
                  </a:lnTo>
                  <a:lnTo>
                    <a:pt x="2258" y="2696"/>
                  </a:lnTo>
                  <a:close/>
                </a:path>
              </a:pathLst>
            </a:custGeom>
            <a:solidFill>
              <a:srgbClr val="3F3F3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orbel"/>
                <a:ea typeface="Corbel"/>
                <a:cs typeface="Corbel"/>
                <a:sym typeface="Corbel"/>
              </a:endParaRPr>
            </a:p>
          </p:txBody>
        </p:sp>
      </p:grpSp>
      <p:sp>
        <p:nvSpPr>
          <p:cNvPr id="210" name="Google Shape;210;p23"/>
          <p:cNvSpPr/>
          <p:nvPr/>
        </p:nvSpPr>
        <p:spPr>
          <a:xfrm>
            <a:off x="0" y="0"/>
            <a:ext cx="12192000" cy="6858002"/>
          </a:xfrm>
          <a:prstGeom prst="rect">
            <a:avLst/>
          </a:prstGeom>
          <a:blipFill rotWithShape="1">
            <a:blip r:embed="rId3">
              <a:alphaModFix/>
            </a:blip>
            <a:stretch>
              <a:fillRect/>
            </a:stretch>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orbel"/>
              <a:ea typeface="Corbel"/>
              <a:cs typeface="Corbel"/>
              <a:sym typeface="Corbel"/>
            </a:endParaRPr>
          </a:p>
        </p:txBody>
      </p:sp>
      <p:sp>
        <p:nvSpPr>
          <p:cNvPr id="211" name="Google Shape;211;p23"/>
          <p:cNvSpPr/>
          <p:nvPr/>
        </p:nvSpPr>
        <p:spPr>
          <a:xfrm>
            <a:off x="0" y="2"/>
            <a:ext cx="12192000" cy="6858000"/>
          </a:xfrm>
          <a:prstGeom prst="rect">
            <a:avLst/>
          </a:prstGeom>
          <a:blipFill rotWithShape="1">
            <a:blip r:embed="rId3">
              <a:alphaModFix/>
            </a:blip>
            <a:stretch>
              <a:fillRect/>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entury Gothic"/>
              <a:ea typeface="Century Gothic"/>
              <a:cs typeface="Century Gothic"/>
              <a:sym typeface="Century Gothic"/>
            </a:endParaRPr>
          </a:p>
        </p:txBody>
      </p:sp>
      <p:sp>
        <p:nvSpPr>
          <p:cNvPr id="212" name="Google Shape;212;p23"/>
          <p:cNvSpPr txBox="1">
            <a:spLocks noGrp="1"/>
          </p:cNvSpPr>
          <p:nvPr>
            <p:ph type="title"/>
          </p:nvPr>
        </p:nvSpPr>
        <p:spPr>
          <a:xfrm>
            <a:off x="792481" y="440871"/>
            <a:ext cx="7148633" cy="5602511"/>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dk1"/>
              </a:buClr>
              <a:buSzPts val="1400"/>
              <a:buFont typeface="Times New Roman"/>
              <a:buNone/>
            </a:pPr>
            <a:r>
              <a:rPr lang="en-IN" sz="1400" b="1" i="0" dirty="0">
                <a:latin typeface="Times New Roman"/>
                <a:ea typeface="Times New Roman"/>
                <a:cs typeface="Times New Roman"/>
                <a:sym typeface="Times New Roman"/>
              </a:rPr>
              <a:t>The Main Simulation Loop (</a:t>
            </a:r>
            <a:r>
              <a:rPr lang="en-IN" sz="1400" b="1" i="0" dirty="0" err="1">
                <a:latin typeface="Times New Roman"/>
                <a:ea typeface="Times New Roman"/>
                <a:cs typeface="Times New Roman"/>
                <a:sym typeface="Times New Roman"/>
              </a:rPr>
              <a:t>main.cpp</a:t>
            </a:r>
            <a:r>
              <a:rPr lang="en-IN" sz="1400" b="1" i="0" dirty="0">
                <a:latin typeface="Times New Roman"/>
                <a:ea typeface="Times New Roman"/>
                <a:cs typeface="Times New Roman"/>
                <a:sym typeface="Times New Roman"/>
              </a:rPr>
              <a:t>)</a:t>
            </a:r>
            <a:br>
              <a:rPr lang="en-IN" sz="1400" b="1" i="0" dirty="0">
                <a:latin typeface="Times New Roman"/>
                <a:ea typeface="Times New Roman"/>
                <a:cs typeface="Times New Roman"/>
                <a:sym typeface="Times New Roman"/>
              </a:rPr>
            </a:br>
            <a:br>
              <a:rPr lang="en-IN" sz="1400" b="0" i="0" dirty="0">
                <a:latin typeface="Times New Roman"/>
                <a:ea typeface="Times New Roman"/>
                <a:cs typeface="Times New Roman"/>
                <a:sym typeface="Times New Roman"/>
              </a:rPr>
            </a:br>
            <a:r>
              <a:rPr lang="en-IN" sz="1400" b="1" i="0" dirty="0">
                <a:latin typeface="Times New Roman"/>
                <a:ea typeface="Times New Roman"/>
                <a:cs typeface="Times New Roman"/>
                <a:sym typeface="Times New Roman"/>
              </a:rPr>
              <a:t>Introduction to </a:t>
            </a:r>
            <a:r>
              <a:rPr lang="en-IN" sz="1400" b="1" i="0" dirty="0" err="1">
                <a:latin typeface="Times New Roman"/>
                <a:ea typeface="Times New Roman"/>
                <a:cs typeface="Times New Roman"/>
                <a:sym typeface="Times New Roman"/>
              </a:rPr>
              <a:t>main.cpp</a:t>
            </a:r>
            <a:r>
              <a:rPr lang="en-IN" sz="1400" b="1" i="0" dirty="0">
                <a:latin typeface="Times New Roman"/>
                <a:ea typeface="Times New Roman"/>
                <a:cs typeface="Times New Roman"/>
                <a:sym typeface="Times New Roman"/>
              </a:rPr>
              <a:t>:</a:t>
            </a:r>
            <a:br>
              <a:rPr lang="en-IN" sz="1400" b="0" i="0" dirty="0">
                <a:latin typeface="Times New Roman"/>
                <a:ea typeface="Times New Roman"/>
                <a:cs typeface="Times New Roman"/>
                <a:sym typeface="Times New Roman"/>
              </a:rPr>
            </a:br>
            <a:r>
              <a:rPr lang="en-IN" sz="1400" b="0" i="0" dirty="0">
                <a:latin typeface="Times New Roman"/>
                <a:ea typeface="Times New Roman"/>
                <a:cs typeface="Times New Roman"/>
                <a:sym typeface="Times New Roman"/>
              </a:rPr>
              <a:t>Acts as the central hub of the simulation, controlling the flow and execution of the </a:t>
            </a:r>
            <a:br>
              <a:rPr lang="en-IN" sz="1400" b="0" i="0" dirty="0">
                <a:latin typeface="Times New Roman"/>
                <a:ea typeface="Times New Roman"/>
                <a:cs typeface="Times New Roman"/>
                <a:sym typeface="Times New Roman"/>
              </a:rPr>
            </a:br>
            <a:r>
              <a:rPr lang="en-IN" sz="1400" b="0" i="0" dirty="0">
                <a:latin typeface="Times New Roman"/>
                <a:ea typeface="Times New Roman"/>
                <a:cs typeface="Times New Roman"/>
                <a:sym typeface="Times New Roman"/>
              </a:rPr>
              <a:t>entire process.</a:t>
            </a:r>
            <a:br>
              <a:rPr lang="en-IN" sz="1400" b="0" i="0" dirty="0">
                <a:latin typeface="Times New Roman"/>
                <a:ea typeface="Times New Roman"/>
                <a:cs typeface="Times New Roman"/>
                <a:sym typeface="Times New Roman"/>
              </a:rPr>
            </a:br>
            <a:r>
              <a:rPr lang="en-IN" sz="1400" b="0" i="0" dirty="0">
                <a:latin typeface="Times New Roman"/>
                <a:ea typeface="Times New Roman"/>
                <a:cs typeface="Times New Roman"/>
                <a:sym typeface="Times New Roman"/>
              </a:rPr>
              <a:t>Orchestrates the interactions between different components of the simulation.</a:t>
            </a:r>
            <a:br>
              <a:rPr lang="en-IN" sz="1400" b="0" i="0" dirty="0">
                <a:latin typeface="Times New Roman"/>
                <a:ea typeface="Times New Roman"/>
                <a:cs typeface="Times New Roman"/>
                <a:sym typeface="Times New Roman"/>
              </a:rPr>
            </a:br>
            <a:br>
              <a:rPr lang="en-IN" sz="1400" b="0" i="0" dirty="0">
                <a:latin typeface="Times New Roman"/>
                <a:ea typeface="Times New Roman"/>
                <a:cs typeface="Times New Roman"/>
                <a:sym typeface="Times New Roman"/>
              </a:rPr>
            </a:br>
            <a:r>
              <a:rPr lang="en-IN" sz="1400" b="1" i="0" dirty="0">
                <a:latin typeface="Times New Roman"/>
                <a:ea typeface="Times New Roman"/>
                <a:cs typeface="Times New Roman"/>
                <a:sym typeface="Times New Roman"/>
              </a:rPr>
              <a:t>Flow of the Main Program:</a:t>
            </a:r>
            <a:br>
              <a:rPr lang="en-IN" sz="1400" b="0" i="0" dirty="0">
                <a:latin typeface="Times New Roman"/>
                <a:ea typeface="Times New Roman"/>
                <a:cs typeface="Times New Roman"/>
                <a:sym typeface="Times New Roman"/>
              </a:rPr>
            </a:br>
            <a:r>
              <a:rPr lang="en-IN" sz="1400" b="1" i="0" dirty="0">
                <a:latin typeface="Times New Roman"/>
                <a:ea typeface="Times New Roman"/>
                <a:cs typeface="Times New Roman"/>
                <a:sym typeface="Times New Roman"/>
              </a:rPr>
              <a:t>Reading Parameters</a:t>
            </a:r>
            <a:r>
              <a:rPr lang="en-IN" sz="1400" b="0" i="0" dirty="0">
                <a:latin typeface="Times New Roman"/>
                <a:ea typeface="Times New Roman"/>
                <a:cs typeface="Times New Roman"/>
                <a:sym typeface="Times New Roman"/>
              </a:rPr>
              <a:t>: </a:t>
            </a:r>
            <a:r>
              <a:rPr lang="en-IN" sz="1400" b="0" i="0" dirty="0" err="1">
                <a:latin typeface="Times New Roman"/>
                <a:ea typeface="Times New Roman"/>
                <a:cs typeface="Times New Roman"/>
                <a:sym typeface="Times New Roman"/>
              </a:rPr>
              <a:t>main.cpp</a:t>
            </a:r>
            <a:r>
              <a:rPr lang="en-IN" sz="1400" b="0" i="0" dirty="0">
                <a:latin typeface="Times New Roman"/>
                <a:ea typeface="Times New Roman"/>
                <a:cs typeface="Times New Roman"/>
                <a:sym typeface="Times New Roman"/>
              </a:rPr>
              <a:t> starts by reading the simulation parameters from </a:t>
            </a:r>
            <a:br>
              <a:rPr lang="en-IN" sz="1400" b="0" i="0" dirty="0">
                <a:latin typeface="Times New Roman"/>
                <a:ea typeface="Times New Roman"/>
                <a:cs typeface="Times New Roman"/>
                <a:sym typeface="Times New Roman"/>
              </a:rPr>
            </a:br>
            <a:r>
              <a:rPr lang="en-IN" sz="1400" b="0" i="0" dirty="0" err="1">
                <a:latin typeface="Times New Roman"/>
                <a:ea typeface="Times New Roman"/>
                <a:cs typeface="Times New Roman"/>
                <a:sym typeface="Times New Roman"/>
              </a:rPr>
              <a:t>parameters.txt</a:t>
            </a:r>
            <a:r>
              <a:rPr lang="en-IN" sz="1400" b="0" i="0" dirty="0">
                <a:latin typeface="Times New Roman"/>
                <a:ea typeface="Times New Roman"/>
                <a:cs typeface="Times New Roman"/>
                <a:sym typeface="Times New Roman"/>
              </a:rPr>
              <a:t>.</a:t>
            </a:r>
            <a:br>
              <a:rPr lang="en-IN" sz="1400" b="0" i="0" dirty="0">
                <a:latin typeface="Times New Roman"/>
                <a:ea typeface="Times New Roman"/>
                <a:cs typeface="Times New Roman"/>
                <a:sym typeface="Times New Roman"/>
              </a:rPr>
            </a:br>
            <a:r>
              <a:rPr lang="en-IN" sz="1400" b="0" i="0" dirty="0">
                <a:latin typeface="Times New Roman"/>
                <a:ea typeface="Times New Roman"/>
                <a:cs typeface="Times New Roman"/>
                <a:sym typeface="Times New Roman"/>
              </a:rPr>
              <a:t>These parameters include population size, infection rate, recovery rate, vaccination</a:t>
            </a:r>
            <a:br>
              <a:rPr lang="en-IN" sz="1400" b="0" i="0" dirty="0">
                <a:latin typeface="Times New Roman"/>
                <a:ea typeface="Times New Roman"/>
                <a:cs typeface="Times New Roman"/>
                <a:sym typeface="Times New Roman"/>
              </a:rPr>
            </a:br>
            <a:r>
              <a:rPr lang="en-IN" sz="1400" b="0" i="0" dirty="0">
                <a:latin typeface="Times New Roman"/>
                <a:ea typeface="Times New Roman"/>
                <a:cs typeface="Times New Roman"/>
                <a:sym typeface="Times New Roman"/>
              </a:rPr>
              <a:t> rate, and others, defining the simulation's initial conditions.</a:t>
            </a:r>
            <a:br>
              <a:rPr lang="en-IN" sz="1400" b="0" i="0" dirty="0">
                <a:latin typeface="Times New Roman"/>
                <a:ea typeface="Times New Roman"/>
                <a:cs typeface="Times New Roman"/>
                <a:sym typeface="Times New Roman"/>
              </a:rPr>
            </a:br>
            <a:r>
              <a:rPr lang="en-IN" sz="1400" b="1" i="0" dirty="0">
                <a:latin typeface="Times New Roman"/>
                <a:ea typeface="Times New Roman"/>
                <a:cs typeface="Times New Roman"/>
                <a:sym typeface="Times New Roman"/>
              </a:rPr>
              <a:t>Initializing the Population</a:t>
            </a:r>
            <a:r>
              <a:rPr lang="en-IN" sz="1400" b="0" i="0" dirty="0">
                <a:latin typeface="Times New Roman"/>
                <a:ea typeface="Times New Roman"/>
                <a:cs typeface="Times New Roman"/>
                <a:sym typeface="Times New Roman"/>
              </a:rPr>
              <a:t>: With the read parameters, </a:t>
            </a:r>
            <a:r>
              <a:rPr lang="en-IN" sz="1400" b="0" i="0" dirty="0" err="1">
                <a:latin typeface="Times New Roman"/>
                <a:ea typeface="Times New Roman"/>
                <a:cs typeface="Times New Roman"/>
                <a:sym typeface="Times New Roman"/>
              </a:rPr>
              <a:t>main.cpp</a:t>
            </a:r>
            <a:r>
              <a:rPr lang="en-IN" sz="1400" b="0" i="0" dirty="0">
                <a:latin typeface="Times New Roman"/>
                <a:ea typeface="Times New Roman"/>
                <a:cs typeface="Times New Roman"/>
                <a:sym typeface="Times New Roman"/>
              </a:rPr>
              <a:t> initializes a</a:t>
            </a:r>
            <a:br>
              <a:rPr lang="en-IN" sz="1400" b="0" i="0" dirty="0">
                <a:latin typeface="Times New Roman"/>
                <a:ea typeface="Times New Roman"/>
                <a:cs typeface="Times New Roman"/>
                <a:sym typeface="Times New Roman"/>
              </a:rPr>
            </a:br>
            <a:r>
              <a:rPr lang="en-IN" sz="1400" b="0" i="0" dirty="0">
                <a:latin typeface="Times New Roman"/>
                <a:ea typeface="Times New Roman"/>
                <a:cs typeface="Times New Roman"/>
                <a:sym typeface="Times New Roman"/>
              </a:rPr>
              <a:t> Population object, creating a simulated environment.</a:t>
            </a:r>
            <a:br>
              <a:rPr lang="en-IN" sz="1400" b="0" i="0" dirty="0">
                <a:latin typeface="Times New Roman"/>
                <a:ea typeface="Times New Roman"/>
                <a:cs typeface="Times New Roman"/>
                <a:sym typeface="Times New Roman"/>
              </a:rPr>
            </a:br>
            <a:r>
              <a:rPr lang="en-IN" sz="1400" b="0" i="0" dirty="0">
                <a:latin typeface="Times New Roman"/>
                <a:ea typeface="Times New Roman"/>
                <a:cs typeface="Times New Roman"/>
                <a:sym typeface="Times New Roman"/>
              </a:rPr>
              <a:t>It sets up the initial state of each individual in the population </a:t>
            </a:r>
            <a:br>
              <a:rPr lang="en-IN" sz="1400" b="0" i="0" dirty="0">
                <a:latin typeface="Times New Roman"/>
                <a:ea typeface="Times New Roman"/>
                <a:cs typeface="Times New Roman"/>
                <a:sym typeface="Times New Roman"/>
              </a:rPr>
            </a:br>
            <a:r>
              <a:rPr lang="en-IN" sz="1400" b="0" i="0" dirty="0">
                <a:latin typeface="Times New Roman"/>
                <a:ea typeface="Times New Roman"/>
                <a:cs typeface="Times New Roman"/>
                <a:sym typeface="Times New Roman"/>
              </a:rPr>
              <a:t>(susceptible, infected, etc.).</a:t>
            </a:r>
            <a:br>
              <a:rPr lang="en-IN" sz="1400" b="0" i="0" dirty="0">
                <a:latin typeface="Times New Roman"/>
                <a:ea typeface="Times New Roman"/>
                <a:cs typeface="Times New Roman"/>
                <a:sym typeface="Times New Roman"/>
              </a:rPr>
            </a:br>
            <a:r>
              <a:rPr lang="en-IN" sz="1400" b="1" i="0" dirty="0">
                <a:latin typeface="Times New Roman"/>
                <a:ea typeface="Times New Roman"/>
                <a:cs typeface="Times New Roman"/>
                <a:sym typeface="Times New Roman"/>
              </a:rPr>
              <a:t>Running the Simulation Steps</a:t>
            </a:r>
            <a:r>
              <a:rPr lang="en-IN" sz="1400" b="0" i="0" dirty="0">
                <a:latin typeface="Times New Roman"/>
                <a:ea typeface="Times New Roman"/>
                <a:cs typeface="Times New Roman"/>
                <a:sym typeface="Times New Roman"/>
              </a:rPr>
              <a:t>: The program enters a loop, running for the total </a:t>
            </a:r>
            <a:br>
              <a:rPr lang="en-IN" sz="1400" b="0" i="0" dirty="0">
                <a:latin typeface="Times New Roman"/>
                <a:ea typeface="Times New Roman"/>
                <a:cs typeface="Times New Roman"/>
                <a:sym typeface="Times New Roman"/>
              </a:rPr>
            </a:br>
            <a:r>
              <a:rPr lang="en-IN" sz="1400" b="0" i="0" dirty="0">
                <a:latin typeface="Times New Roman"/>
                <a:ea typeface="Times New Roman"/>
                <a:cs typeface="Times New Roman"/>
                <a:sym typeface="Times New Roman"/>
              </a:rPr>
              <a:t>number of steps defined in the parameters (</a:t>
            </a:r>
            <a:r>
              <a:rPr lang="en-IN" sz="1400" b="0" i="0" dirty="0" err="1">
                <a:latin typeface="Times New Roman"/>
                <a:ea typeface="Times New Roman"/>
                <a:cs typeface="Times New Roman"/>
                <a:sym typeface="Times New Roman"/>
              </a:rPr>
              <a:t>totalSteps</a:t>
            </a:r>
            <a:r>
              <a:rPr lang="en-IN" sz="1400" b="0" i="0" dirty="0">
                <a:latin typeface="Times New Roman"/>
                <a:ea typeface="Times New Roman"/>
                <a:cs typeface="Times New Roman"/>
                <a:sym typeface="Times New Roman"/>
              </a:rPr>
              <a:t>).</a:t>
            </a:r>
            <a:br>
              <a:rPr lang="en-IN" sz="1400" b="0" i="0" dirty="0">
                <a:latin typeface="Times New Roman"/>
                <a:ea typeface="Times New Roman"/>
                <a:cs typeface="Times New Roman"/>
                <a:sym typeface="Times New Roman"/>
              </a:rPr>
            </a:br>
            <a:r>
              <a:rPr lang="en-IN" sz="1400" b="0" i="0" dirty="0">
                <a:latin typeface="Times New Roman"/>
                <a:ea typeface="Times New Roman"/>
                <a:cs typeface="Times New Roman"/>
                <a:sym typeface="Times New Roman"/>
              </a:rPr>
              <a:t>In each step, it invokes the </a:t>
            </a:r>
            <a:r>
              <a:rPr lang="en-IN" sz="1400" b="0" i="0" dirty="0" err="1">
                <a:latin typeface="Times New Roman"/>
                <a:ea typeface="Times New Roman"/>
                <a:cs typeface="Times New Roman"/>
                <a:sym typeface="Times New Roman"/>
              </a:rPr>
              <a:t>updatePopulationState</a:t>
            </a:r>
            <a:r>
              <a:rPr lang="en-IN" sz="1400" b="0" i="0" dirty="0">
                <a:latin typeface="Times New Roman"/>
                <a:ea typeface="Times New Roman"/>
                <a:cs typeface="Times New Roman"/>
                <a:sym typeface="Times New Roman"/>
              </a:rPr>
              <a:t> method to simulate disease </a:t>
            </a:r>
            <a:br>
              <a:rPr lang="en-IN" sz="1400" b="0" i="0" dirty="0">
                <a:latin typeface="Times New Roman"/>
                <a:ea typeface="Times New Roman"/>
                <a:cs typeface="Times New Roman"/>
                <a:sym typeface="Times New Roman"/>
              </a:rPr>
            </a:br>
            <a:r>
              <a:rPr lang="en-IN" sz="1400" b="0" i="0" dirty="0">
                <a:latin typeface="Times New Roman"/>
                <a:ea typeface="Times New Roman"/>
                <a:cs typeface="Times New Roman"/>
                <a:sym typeface="Times New Roman"/>
              </a:rPr>
              <a:t>spread and recovery.</a:t>
            </a:r>
            <a:br>
              <a:rPr lang="en-IN" sz="1400" b="0" i="0" dirty="0">
                <a:latin typeface="Times New Roman"/>
                <a:ea typeface="Times New Roman"/>
                <a:cs typeface="Times New Roman"/>
                <a:sym typeface="Times New Roman"/>
              </a:rPr>
            </a:br>
            <a:r>
              <a:rPr lang="en-IN" sz="1400" b="0" i="0" dirty="0">
                <a:latin typeface="Times New Roman"/>
                <a:ea typeface="Times New Roman"/>
                <a:cs typeface="Times New Roman"/>
                <a:sym typeface="Times New Roman"/>
              </a:rPr>
              <a:t>If applicable, it applies specific strategies like </a:t>
            </a:r>
            <a:r>
              <a:rPr lang="en-IN" sz="1400" b="0" i="0" dirty="0" err="1">
                <a:latin typeface="Times New Roman"/>
                <a:ea typeface="Times New Roman"/>
                <a:cs typeface="Times New Roman"/>
                <a:sym typeface="Times New Roman"/>
              </a:rPr>
              <a:t>vaccinateHighRisk</a:t>
            </a:r>
            <a:r>
              <a:rPr lang="en-IN" sz="1400" b="0" i="0" dirty="0">
                <a:latin typeface="Times New Roman"/>
                <a:ea typeface="Times New Roman"/>
                <a:cs typeface="Times New Roman"/>
                <a:sym typeface="Times New Roman"/>
              </a:rPr>
              <a:t> or</a:t>
            </a:r>
            <a:br>
              <a:rPr lang="en-IN" sz="1400" b="0" i="0" dirty="0">
                <a:latin typeface="Times New Roman"/>
                <a:ea typeface="Times New Roman"/>
                <a:cs typeface="Times New Roman"/>
                <a:sym typeface="Times New Roman"/>
              </a:rPr>
            </a:br>
            <a:r>
              <a:rPr lang="en-IN" sz="1400" b="0" i="0" dirty="0">
                <a:latin typeface="Times New Roman"/>
                <a:ea typeface="Times New Roman"/>
                <a:cs typeface="Times New Roman"/>
                <a:sym typeface="Times New Roman"/>
              </a:rPr>
              <a:t> </a:t>
            </a:r>
            <a:r>
              <a:rPr lang="en-IN" sz="1400" b="0" i="0" dirty="0" err="1">
                <a:latin typeface="Times New Roman"/>
                <a:ea typeface="Times New Roman"/>
                <a:cs typeface="Times New Roman"/>
                <a:sym typeface="Times New Roman"/>
              </a:rPr>
              <a:t>vaccinateSociallyActive</a:t>
            </a:r>
            <a:r>
              <a:rPr lang="en-IN" sz="1400" b="0" i="0" dirty="0">
                <a:latin typeface="Times New Roman"/>
                <a:ea typeface="Times New Roman"/>
                <a:cs typeface="Times New Roman"/>
                <a:sym typeface="Times New Roman"/>
              </a:rPr>
              <a:t>.</a:t>
            </a:r>
            <a:br>
              <a:rPr lang="en-IN" sz="1400" b="0" i="0" dirty="0">
                <a:latin typeface="Times New Roman"/>
                <a:ea typeface="Times New Roman"/>
                <a:cs typeface="Times New Roman"/>
                <a:sym typeface="Times New Roman"/>
              </a:rPr>
            </a:br>
            <a:r>
              <a:rPr lang="en-IN" sz="1400" b="1" i="0" dirty="0">
                <a:latin typeface="Times New Roman"/>
                <a:ea typeface="Times New Roman"/>
                <a:cs typeface="Times New Roman"/>
                <a:sym typeface="Times New Roman"/>
              </a:rPr>
              <a:t>Outputting Results</a:t>
            </a:r>
            <a:r>
              <a:rPr lang="en-IN" sz="1400" b="0" i="0" dirty="0">
                <a:latin typeface="Times New Roman"/>
                <a:ea typeface="Times New Roman"/>
                <a:cs typeface="Times New Roman"/>
                <a:sym typeface="Times New Roman"/>
              </a:rPr>
              <a:t>: After each step, </a:t>
            </a:r>
            <a:r>
              <a:rPr lang="en-IN" sz="1400" b="0" i="0" dirty="0" err="1">
                <a:latin typeface="Times New Roman"/>
                <a:ea typeface="Times New Roman"/>
                <a:cs typeface="Times New Roman"/>
                <a:sym typeface="Times New Roman"/>
              </a:rPr>
              <a:t>main.cpp</a:t>
            </a:r>
            <a:r>
              <a:rPr lang="en-IN" sz="1400" b="0" i="0" dirty="0">
                <a:latin typeface="Times New Roman"/>
                <a:ea typeface="Times New Roman"/>
                <a:cs typeface="Times New Roman"/>
                <a:sym typeface="Times New Roman"/>
              </a:rPr>
              <a:t> outputs the current state of the population to </a:t>
            </a:r>
            <a:r>
              <a:rPr lang="en-IN" sz="1400" b="0" i="0" dirty="0" err="1">
                <a:latin typeface="Times New Roman"/>
                <a:ea typeface="Times New Roman"/>
                <a:cs typeface="Times New Roman"/>
                <a:sym typeface="Times New Roman"/>
              </a:rPr>
              <a:t>simulation_output.csv</a:t>
            </a:r>
            <a:r>
              <a:rPr lang="en-IN" sz="1400" b="0" i="0" dirty="0">
                <a:latin typeface="Times New Roman"/>
                <a:ea typeface="Times New Roman"/>
                <a:cs typeface="Times New Roman"/>
                <a:sym typeface="Times New Roman"/>
              </a:rPr>
              <a:t>.</a:t>
            </a:r>
            <a:br>
              <a:rPr lang="en-IN" sz="1400" b="0" i="0" dirty="0">
                <a:latin typeface="Times New Roman"/>
                <a:ea typeface="Times New Roman"/>
                <a:cs typeface="Times New Roman"/>
                <a:sym typeface="Times New Roman"/>
              </a:rPr>
            </a:br>
            <a:r>
              <a:rPr lang="en-IN" sz="1400" b="0" i="0" dirty="0">
                <a:latin typeface="Times New Roman"/>
                <a:ea typeface="Times New Roman"/>
                <a:cs typeface="Times New Roman"/>
                <a:sym typeface="Times New Roman"/>
              </a:rPr>
              <a:t>This data includes the number of susceptible, infected, recovered, vaccinated, and dead individuals at each step.</a:t>
            </a:r>
            <a:br>
              <a:rPr lang="en-IN" sz="1400" b="0" i="0" dirty="0">
                <a:latin typeface="Times New Roman"/>
                <a:ea typeface="Times New Roman"/>
                <a:cs typeface="Times New Roman"/>
                <a:sym typeface="Times New Roman"/>
              </a:rPr>
            </a:br>
            <a:endParaRPr sz="1400" dirty="0">
              <a:latin typeface="Times New Roman"/>
              <a:ea typeface="Times New Roman"/>
              <a:cs typeface="Times New Roman"/>
              <a:sym typeface="Times New Roman"/>
            </a:endParaRPr>
          </a:p>
        </p:txBody>
      </p:sp>
      <p:cxnSp>
        <p:nvCxnSpPr>
          <p:cNvPr id="213" name="Google Shape;213;p23"/>
          <p:cNvCxnSpPr/>
          <p:nvPr/>
        </p:nvCxnSpPr>
        <p:spPr>
          <a:xfrm>
            <a:off x="8131624" y="1923563"/>
            <a:ext cx="0" cy="3017520"/>
          </a:xfrm>
          <a:prstGeom prst="straightConnector1">
            <a:avLst/>
          </a:prstGeom>
          <a:noFill/>
          <a:ln w="19050" cap="flat" cmpd="sng">
            <a:solidFill>
              <a:schemeClr val="accent1"/>
            </a:solidFill>
            <a:prstDash val="solid"/>
            <a:round/>
            <a:headEnd type="none" w="sm" len="sm"/>
            <a:tailEnd type="none" w="sm" len="sm"/>
          </a:ln>
        </p:spPr>
      </p:cxnSp>
      <p:pic>
        <p:nvPicPr>
          <p:cNvPr id="214" name="Google Shape;214;p23" descr="A screenshot of a computer program&#10;&#10;Description automatically generated"/>
          <p:cNvPicPr preferRelativeResize="0"/>
          <p:nvPr/>
        </p:nvPicPr>
        <p:blipFill rotWithShape="1">
          <a:blip r:embed="rId4">
            <a:alphaModFix/>
          </a:blip>
          <a:srcRect/>
          <a:stretch/>
        </p:blipFill>
        <p:spPr>
          <a:xfrm>
            <a:off x="6964062" y="1565721"/>
            <a:ext cx="5323188" cy="3256647"/>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9"/>
        <p:cNvGrpSpPr/>
        <p:nvPr/>
      </p:nvGrpSpPr>
      <p:grpSpPr>
        <a:xfrm>
          <a:off x="0" y="0"/>
          <a:ext cx="0" cy="0"/>
          <a:chOff x="0" y="0"/>
          <a:chExt cx="0" cy="0"/>
        </a:xfrm>
      </p:grpSpPr>
      <p:grpSp>
        <p:nvGrpSpPr>
          <p:cNvPr id="120" name="Google Shape;120;p18"/>
          <p:cNvGrpSpPr/>
          <p:nvPr/>
        </p:nvGrpSpPr>
        <p:grpSpPr>
          <a:xfrm>
            <a:off x="546100" y="-4763"/>
            <a:ext cx="5014912" cy="6862763"/>
            <a:chOff x="2928938" y="-4763"/>
            <a:chExt cx="5014912" cy="6862763"/>
          </a:xfrm>
        </p:grpSpPr>
        <p:sp>
          <p:nvSpPr>
            <p:cNvPr id="121" name="Google Shape;121;p18"/>
            <p:cNvSpPr/>
            <p:nvPr/>
          </p:nvSpPr>
          <p:spPr>
            <a:xfrm>
              <a:off x="3367088" y="-4763"/>
              <a:ext cx="1063625" cy="2782888"/>
            </a:xfrm>
            <a:custGeom>
              <a:avLst/>
              <a:gdLst/>
              <a:ahLst/>
              <a:cxnLst/>
              <a:rect l="l" t="t" r="r" b="b"/>
              <a:pathLst>
                <a:path w="670" h="1753" extrusionOk="0">
                  <a:moveTo>
                    <a:pt x="0" y="1696"/>
                  </a:moveTo>
                  <a:lnTo>
                    <a:pt x="225" y="1753"/>
                  </a:lnTo>
                  <a:lnTo>
                    <a:pt x="670" y="0"/>
                  </a:lnTo>
                  <a:lnTo>
                    <a:pt x="430" y="0"/>
                  </a:lnTo>
                  <a:lnTo>
                    <a:pt x="0" y="1696"/>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orbel"/>
                <a:ea typeface="Corbel"/>
                <a:cs typeface="Corbel"/>
                <a:sym typeface="Corbel"/>
              </a:endParaRPr>
            </a:p>
          </p:txBody>
        </p:sp>
        <p:sp>
          <p:nvSpPr>
            <p:cNvPr id="122" name="Google Shape;122;p18"/>
            <p:cNvSpPr/>
            <p:nvPr/>
          </p:nvSpPr>
          <p:spPr>
            <a:xfrm>
              <a:off x="2928938" y="-4763"/>
              <a:ext cx="1035050" cy="2673350"/>
            </a:xfrm>
            <a:custGeom>
              <a:avLst/>
              <a:gdLst/>
              <a:ahLst/>
              <a:cxnLst/>
              <a:rect l="l" t="t" r="r" b="b"/>
              <a:pathLst>
                <a:path w="652" h="1684" extrusionOk="0">
                  <a:moveTo>
                    <a:pt x="225" y="1684"/>
                  </a:moveTo>
                  <a:lnTo>
                    <a:pt x="652" y="0"/>
                  </a:lnTo>
                  <a:lnTo>
                    <a:pt x="411" y="0"/>
                  </a:lnTo>
                  <a:lnTo>
                    <a:pt x="0" y="1627"/>
                  </a:lnTo>
                  <a:lnTo>
                    <a:pt x="219" y="1681"/>
                  </a:lnTo>
                  <a:lnTo>
                    <a:pt x="225" y="1684"/>
                  </a:lnTo>
                  <a:close/>
                </a:path>
              </a:pathLst>
            </a:custGeom>
            <a:solidFill>
              <a:srgbClr val="59595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orbel"/>
                <a:ea typeface="Corbel"/>
                <a:cs typeface="Corbel"/>
                <a:sym typeface="Corbel"/>
              </a:endParaRPr>
            </a:p>
          </p:txBody>
        </p:sp>
        <p:sp>
          <p:nvSpPr>
            <p:cNvPr id="123" name="Google Shape;123;p18"/>
            <p:cNvSpPr/>
            <p:nvPr/>
          </p:nvSpPr>
          <p:spPr>
            <a:xfrm>
              <a:off x="2928938" y="2582862"/>
              <a:ext cx="2693987" cy="4275138"/>
            </a:xfrm>
            <a:custGeom>
              <a:avLst/>
              <a:gdLst/>
              <a:ahLst/>
              <a:cxnLst/>
              <a:rect l="l" t="t" r="r" b="b"/>
              <a:pathLst>
                <a:path w="1697" h="2693" extrusionOk="0">
                  <a:moveTo>
                    <a:pt x="0" y="0"/>
                  </a:moveTo>
                  <a:lnTo>
                    <a:pt x="1622" y="2693"/>
                  </a:lnTo>
                  <a:lnTo>
                    <a:pt x="1697" y="2693"/>
                  </a:lnTo>
                  <a:lnTo>
                    <a:pt x="0" y="0"/>
                  </a:lnTo>
                  <a:close/>
                </a:path>
              </a:pathLst>
            </a:custGeom>
            <a:solidFill>
              <a:srgbClr val="26262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orbel"/>
                <a:ea typeface="Corbel"/>
                <a:cs typeface="Corbel"/>
                <a:sym typeface="Corbel"/>
              </a:endParaRPr>
            </a:p>
          </p:txBody>
        </p:sp>
        <p:sp>
          <p:nvSpPr>
            <p:cNvPr id="124" name="Google Shape;124;p18"/>
            <p:cNvSpPr/>
            <p:nvPr/>
          </p:nvSpPr>
          <p:spPr>
            <a:xfrm>
              <a:off x="3371850" y="2692400"/>
              <a:ext cx="3332162" cy="4165600"/>
            </a:xfrm>
            <a:custGeom>
              <a:avLst/>
              <a:gdLst/>
              <a:ahLst/>
              <a:cxnLst/>
              <a:rect l="l" t="t" r="r" b="b"/>
              <a:pathLst>
                <a:path w="2099" h="2624" extrusionOk="0">
                  <a:moveTo>
                    <a:pt x="2099" y="2624"/>
                  </a:moveTo>
                  <a:lnTo>
                    <a:pt x="0" y="0"/>
                  </a:lnTo>
                  <a:lnTo>
                    <a:pt x="2021" y="2624"/>
                  </a:lnTo>
                  <a:lnTo>
                    <a:pt x="2099" y="2624"/>
                  </a:lnTo>
                  <a:close/>
                </a:path>
              </a:pathLst>
            </a:custGeom>
            <a:solidFill>
              <a:srgbClr val="0B598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orbel"/>
                <a:ea typeface="Corbel"/>
                <a:cs typeface="Corbel"/>
                <a:sym typeface="Corbel"/>
              </a:endParaRPr>
            </a:p>
          </p:txBody>
        </p:sp>
        <p:sp>
          <p:nvSpPr>
            <p:cNvPr id="125" name="Google Shape;125;p18"/>
            <p:cNvSpPr/>
            <p:nvPr/>
          </p:nvSpPr>
          <p:spPr>
            <a:xfrm>
              <a:off x="3367088" y="2687637"/>
              <a:ext cx="4576762" cy="4170363"/>
            </a:xfrm>
            <a:custGeom>
              <a:avLst/>
              <a:gdLst/>
              <a:ahLst/>
              <a:cxnLst/>
              <a:rect l="l" t="t" r="r" b="b"/>
              <a:pathLst>
                <a:path w="2883" h="2627" extrusionOk="0">
                  <a:moveTo>
                    <a:pt x="0" y="0"/>
                  </a:moveTo>
                  <a:lnTo>
                    <a:pt x="3" y="3"/>
                  </a:lnTo>
                  <a:lnTo>
                    <a:pt x="2102" y="2627"/>
                  </a:lnTo>
                  <a:lnTo>
                    <a:pt x="2883" y="2627"/>
                  </a:lnTo>
                  <a:lnTo>
                    <a:pt x="225" y="57"/>
                  </a:lnTo>
                  <a:lnTo>
                    <a:pt x="0" y="0"/>
                  </a:lnTo>
                  <a:close/>
                </a:path>
              </a:pathLst>
            </a:custGeom>
            <a:solidFill>
              <a:srgbClr val="1186C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orbel"/>
                <a:ea typeface="Corbel"/>
                <a:cs typeface="Corbel"/>
                <a:sym typeface="Corbel"/>
              </a:endParaRPr>
            </a:p>
          </p:txBody>
        </p:sp>
        <p:sp>
          <p:nvSpPr>
            <p:cNvPr id="126" name="Google Shape;126;p18"/>
            <p:cNvSpPr/>
            <p:nvPr/>
          </p:nvSpPr>
          <p:spPr>
            <a:xfrm>
              <a:off x="2928938" y="2578100"/>
              <a:ext cx="3584575" cy="4279900"/>
            </a:xfrm>
            <a:custGeom>
              <a:avLst/>
              <a:gdLst/>
              <a:ahLst/>
              <a:cxnLst/>
              <a:rect l="l" t="t" r="r" b="b"/>
              <a:pathLst>
                <a:path w="2258" h="2696" extrusionOk="0">
                  <a:moveTo>
                    <a:pt x="2258" y="2696"/>
                  </a:moveTo>
                  <a:lnTo>
                    <a:pt x="264" y="111"/>
                  </a:lnTo>
                  <a:lnTo>
                    <a:pt x="228" y="60"/>
                  </a:lnTo>
                  <a:lnTo>
                    <a:pt x="225" y="57"/>
                  </a:lnTo>
                  <a:lnTo>
                    <a:pt x="0" y="0"/>
                  </a:lnTo>
                  <a:lnTo>
                    <a:pt x="0" y="3"/>
                  </a:lnTo>
                  <a:lnTo>
                    <a:pt x="1697" y="2696"/>
                  </a:lnTo>
                  <a:lnTo>
                    <a:pt x="2258" y="2696"/>
                  </a:lnTo>
                  <a:close/>
                </a:path>
              </a:pathLst>
            </a:custGeom>
            <a:solidFill>
              <a:srgbClr val="3F3F3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orbel"/>
                <a:ea typeface="Corbel"/>
                <a:cs typeface="Corbel"/>
                <a:sym typeface="Corbel"/>
              </a:endParaRPr>
            </a:p>
          </p:txBody>
        </p:sp>
      </p:grpSp>
      <p:sp>
        <p:nvSpPr>
          <p:cNvPr id="127" name="Google Shape;127;p18"/>
          <p:cNvSpPr/>
          <p:nvPr/>
        </p:nvSpPr>
        <p:spPr>
          <a:xfrm>
            <a:off x="0" y="0"/>
            <a:ext cx="12192000" cy="6858002"/>
          </a:xfrm>
          <a:prstGeom prst="rect">
            <a:avLst/>
          </a:prstGeom>
          <a:blipFill rotWithShape="1">
            <a:blip r:embed="rId3">
              <a:alphaModFix/>
            </a:blip>
            <a:stretch>
              <a:fillRect/>
            </a:stretch>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orbel"/>
              <a:ea typeface="Corbel"/>
              <a:cs typeface="Corbel"/>
              <a:sym typeface="Corbel"/>
            </a:endParaRPr>
          </a:p>
        </p:txBody>
      </p:sp>
      <p:sp>
        <p:nvSpPr>
          <p:cNvPr id="128" name="Google Shape;128;p18"/>
          <p:cNvSpPr/>
          <p:nvPr/>
        </p:nvSpPr>
        <p:spPr>
          <a:xfrm>
            <a:off x="0" y="2"/>
            <a:ext cx="12192000" cy="6858000"/>
          </a:xfrm>
          <a:prstGeom prst="rect">
            <a:avLst/>
          </a:prstGeom>
          <a:blipFill rotWithShape="1">
            <a:blip r:embed="rId3">
              <a:alphaModFix/>
            </a:blip>
            <a:stretch>
              <a:fillRect/>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entury Gothic"/>
              <a:ea typeface="Century Gothic"/>
              <a:cs typeface="Century Gothic"/>
              <a:sym typeface="Century Gothic"/>
            </a:endParaRPr>
          </a:p>
        </p:txBody>
      </p:sp>
      <p:sp>
        <p:nvSpPr>
          <p:cNvPr id="129" name="Google Shape;129;p18"/>
          <p:cNvSpPr txBox="1">
            <a:spLocks noGrp="1"/>
          </p:cNvSpPr>
          <p:nvPr>
            <p:ph type="title"/>
          </p:nvPr>
        </p:nvSpPr>
        <p:spPr>
          <a:xfrm>
            <a:off x="831215" y="817941"/>
            <a:ext cx="6979918" cy="5222117"/>
          </a:xfrm>
          <a:prstGeom prst="rect">
            <a:avLst/>
          </a:prstGeom>
          <a:noFill/>
          <a:ln>
            <a:noFill/>
          </a:ln>
        </p:spPr>
        <p:txBody>
          <a:bodyPr spcFirstLastPara="1" wrap="square" lIns="91425" tIns="45700" rIns="91425" bIns="45700" anchor="ctr" anchorCtr="0">
            <a:noAutofit/>
          </a:bodyPr>
          <a:lstStyle/>
          <a:p>
            <a:pPr algn="l"/>
            <a:r>
              <a:rPr lang="en-IN" sz="1200" b="1" i="0" dirty="0">
                <a:latin typeface="Times New Roman"/>
                <a:ea typeface="Times New Roman"/>
                <a:cs typeface="Times New Roman"/>
                <a:sym typeface="Times New Roman"/>
              </a:rPr>
              <a:t>Parameters and Configuration</a:t>
            </a:r>
            <a:br>
              <a:rPr lang="en-IN" sz="1200" b="1" dirty="0">
                <a:latin typeface="Times New Roman"/>
                <a:ea typeface="Times New Roman"/>
                <a:cs typeface="Times New Roman"/>
                <a:sym typeface="Times New Roman"/>
              </a:rPr>
            </a:br>
            <a:br>
              <a:rPr lang="en-IN" sz="1200" b="0" i="0" dirty="0">
                <a:latin typeface="Times New Roman"/>
                <a:ea typeface="Times New Roman"/>
                <a:cs typeface="Times New Roman"/>
                <a:sym typeface="Times New Roman"/>
              </a:rPr>
            </a:br>
            <a:r>
              <a:rPr lang="en-IN" sz="1200" b="1" i="0" dirty="0">
                <a:latin typeface="Times New Roman"/>
                <a:ea typeface="Times New Roman"/>
                <a:cs typeface="Times New Roman"/>
                <a:sym typeface="Times New Roman"/>
              </a:rPr>
              <a:t>Introduction to </a:t>
            </a:r>
            <a:r>
              <a:rPr lang="en-IN" sz="1200" b="1" i="0" dirty="0" err="1">
                <a:latin typeface="Times New Roman"/>
                <a:ea typeface="Times New Roman"/>
                <a:cs typeface="Times New Roman"/>
                <a:sym typeface="Times New Roman"/>
              </a:rPr>
              <a:t>parameters.txt</a:t>
            </a:r>
            <a:r>
              <a:rPr lang="en-IN" sz="1200" b="1" i="0" dirty="0">
                <a:latin typeface="Times New Roman"/>
                <a:ea typeface="Times New Roman"/>
                <a:cs typeface="Times New Roman"/>
                <a:sym typeface="Times New Roman"/>
              </a:rPr>
              <a:t>:</a:t>
            </a:r>
            <a:br>
              <a:rPr lang="en-IN" sz="1200" b="0" i="0" dirty="0">
                <a:latin typeface="Times New Roman"/>
                <a:ea typeface="Times New Roman"/>
                <a:cs typeface="Times New Roman"/>
                <a:sym typeface="Times New Roman"/>
              </a:rPr>
            </a:br>
            <a:r>
              <a:rPr lang="en-IN" sz="1200" b="0" i="0" dirty="0">
                <a:latin typeface="Times New Roman"/>
                <a:ea typeface="Times New Roman"/>
                <a:cs typeface="Times New Roman"/>
                <a:sym typeface="Times New Roman"/>
              </a:rPr>
              <a:t>The </a:t>
            </a:r>
            <a:r>
              <a:rPr lang="en-IN" sz="1200" b="0" i="0" dirty="0" err="1">
                <a:latin typeface="Times New Roman"/>
                <a:ea typeface="Times New Roman"/>
                <a:cs typeface="Times New Roman"/>
                <a:sym typeface="Times New Roman"/>
              </a:rPr>
              <a:t>parameters.txt</a:t>
            </a:r>
            <a:r>
              <a:rPr lang="en-IN" sz="1200" b="0" i="0" dirty="0">
                <a:latin typeface="Times New Roman"/>
                <a:ea typeface="Times New Roman"/>
                <a:cs typeface="Times New Roman"/>
                <a:sym typeface="Times New Roman"/>
              </a:rPr>
              <a:t> file sets critical parameters that guide the dynamics of the simulation.</a:t>
            </a:r>
            <a:br>
              <a:rPr lang="en-IN" sz="1200" b="0" i="0" dirty="0">
                <a:latin typeface="Times New Roman"/>
                <a:ea typeface="Times New Roman"/>
                <a:cs typeface="Times New Roman"/>
                <a:sym typeface="Times New Roman"/>
              </a:rPr>
            </a:br>
            <a:r>
              <a:rPr lang="en-IN" sz="1200" b="0" i="0" dirty="0">
                <a:latin typeface="Times New Roman"/>
                <a:ea typeface="Times New Roman"/>
                <a:cs typeface="Times New Roman"/>
                <a:sym typeface="Times New Roman"/>
              </a:rPr>
              <a:t>Each parameter plays a specific role in shaping the simulated epidemic.</a:t>
            </a:r>
            <a:br>
              <a:rPr lang="en-IN" sz="1200" b="0" i="0" dirty="0">
                <a:latin typeface="Times New Roman"/>
                <a:ea typeface="Times New Roman"/>
                <a:cs typeface="Times New Roman"/>
                <a:sym typeface="Times New Roman"/>
              </a:rPr>
            </a:br>
            <a:br>
              <a:rPr lang="en-IN" sz="1200" b="0" i="0" dirty="0">
                <a:latin typeface="Times New Roman"/>
                <a:ea typeface="Times New Roman"/>
                <a:cs typeface="Times New Roman"/>
                <a:sym typeface="Times New Roman"/>
              </a:rPr>
            </a:br>
            <a:r>
              <a:rPr lang="en-IN" sz="1200" b="1" i="0" dirty="0">
                <a:latin typeface="Times New Roman"/>
                <a:ea typeface="Times New Roman"/>
                <a:cs typeface="Times New Roman"/>
                <a:sym typeface="Times New Roman"/>
              </a:rPr>
              <a:t>Details of Each Parameter Used:</a:t>
            </a:r>
            <a:br>
              <a:rPr lang="en-IN" sz="1200" b="0" i="0" dirty="0">
                <a:latin typeface="Times New Roman"/>
                <a:ea typeface="Times New Roman"/>
                <a:cs typeface="Times New Roman"/>
                <a:sym typeface="Times New Roman"/>
              </a:rPr>
            </a:br>
            <a:r>
              <a:rPr lang="en-IN" sz="1100" b="1" i="0" dirty="0" err="1">
                <a:solidFill>
                  <a:schemeClr val="tx1"/>
                </a:solidFill>
                <a:effectLst/>
                <a:latin typeface="Times New Roman" panose="02020603050405020304" pitchFamily="18" charset="0"/>
                <a:cs typeface="Times New Roman" panose="02020603050405020304" pitchFamily="18" charset="0"/>
              </a:rPr>
              <a:t>populationSize</a:t>
            </a:r>
            <a:r>
              <a:rPr lang="en-IN" sz="1100" b="1" i="0" dirty="0">
                <a:solidFill>
                  <a:schemeClr val="tx1"/>
                </a:solidFill>
                <a:effectLst/>
                <a:latin typeface="Times New Roman" panose="02020603050405020304" pitchFamily="18" charset="0"/>
                <a:cs typeface="Times New Roman" panose="02020603050405020304" pitchFamily="18" charset="0"/>
              </a:rPr>
              <a:t> = 1000</a:t>
            </a:r>
            <a:r>
              <a:rPr lang="en-IN" sz="1100" b="0" i="0" dirty="0">
                <a:solidFill>
                  <a:schemeClr val="tx1"/>
                </a:solidFill>
                <a:effectLst/>
                <a:latin typeface="Times New Roman" panose="02020603050405020304" pitchFamily="18" charset="0"/>
                <a:cs typeface="Times New Roman" panose="02020603050405020304" pitchFamily="18" charset="0"/>
              </a:rPr>
              <a:t>: This indicates the total number of individuals in the population being considered for the simulation.</a:t>
            </a:r>
            <a:br>
              <a:rPr lang="en-IN" sz="1100" b="0" i="0" dirty="0">
                <a:solidFill>
                  <a:schemeClr val="tx1"/>
                </a:solidFill>
                <a:effectLst/>
                <a:latin typeface="Times New Roman" panose="02020603050405020304" pitchFamily="18" charset="0"/>
                <a:cs typeface="Times New Roman" panose="02020603050405020304" pitchFamily="18" charset="0"/>
              </a:rPr>
            </a:br>
            <a:r>
              <a:rPr lang="en-IN" sz="1100" b="1" i="0" dirty="0" err="1">
                <a:solidFill>
                  <a:schemeClr val="tx1"/>
                </a:solidFill>
                <a:effectLst/>
                <a:latin typeface="Times New Roman" panose="02020603050405020304" pitchFamily="18" charset="0"/>
                <a:cs typeface="Times New Roman" panose="02020603050405020304" pitchFamily="18" charset="0"/>
              </a:rPr>
              <a:t>infectionRate</a:t>
            </a:r>
            <a:r>
              <a:rPr lang="en-IN" sz="1100" b="1" i="0" dirty="0">
                <a:solidFill>
                  <a:schemeClr val="tx1"/>
                </a:solidFill>
                <a:effectLst/>
                <a:latin typeface="Times New Roman" panose="02020603050405020304" pitchFamily="18" charset="0"/>
                <a:cs typeface="Times New Roman" panose="02020603050405020304" pitchFamily="18" charset="0"/>
              </a:rPr>
              <a:t> = 0.01</a:t>
            </a:r>
            <a:r>
              <a:rPr lang="en-IN" sz="1100" b="0" i="0" dirty="0">
                <a:solidFill>
                  <a:schemeClr val="tx1"/>
                </a:solidFill>
                <a:effectLst/>
                <a:latin typeface="Times New Roman" panose="02020603050405020304" pitchFamily="18" charset="0"/>
                <a:cs typeface="Times New Roman" panose="02020603050405020304" pitchFamily="18" charset="0"/>
              </a:rPr>
              <a:t>: This is the rate at which the disease spreads. It means that in each time step (day, week, etc., depending on the model), 1% of the susceptible (not yet infected) population will contract the disease.</a:t>
            </a:r>
            <a:br>
              <a:rPr lang="en-IN" sz="1100" b="0" i="0" dirty="0">
                <a:solidFill>
                  <a:schemeClr val="tx1"/>
                </a:solidFill>
                <a:effectLst/>
                <a:latin typeface="Times New Roman" panose="02020603050405020304" pitchFamily="18" charset="0"/>
                <a:cs typeface="Times New Roman" panose="02020603050405020304" pitchFamily="18" charset="0"/>
              </a:rPr>
            </a:br>
            <a:r>
              <a:rPr lang="en-IN" sz="1100" b="1" i="0" dirty="0" err="1">
                <a:solidFill>
                  <a:schemeClr val="tx1"/>
                </a:solidFill>
                <a:effectLst/>
                <a:latin typeface="Times New Roman" panose="02020603050405020304" pitchFamily="18" charset="0"/>
                <a:cs typeface="Times New Roman" panose="02020603050405020304" pitchFamily="18" charset="0"/>
              </a:rPr>
              <a:t>initialInfectionRate</a:t>
            </a:r>
            <a:r>
              <a:rPr lang="en-IN" sz="1100" b="1" i="0" dirty="0">
                <a:solidFill>
                  <a:schemeClr val="tx1"/>
                </a:solidFill>
                <a:effectLst/>
                <a:latin typeface="Times New Roman" panose="02020603050405020304" pitchFamily="18" charset="0"/>
                <a:cs typeface="Times New Roman" panose="02020603050405020304" pitchFamily="18" charset="0"/>
              </a:rPr>
              <a:t> = 0.001</a:t>
            </a:r>
            <a:r>
              <a:rPr lang="en-IN" sz="1100" b="0" i="0" dirty="0">
                <a:solidFill>
                  <a:schemeClr val="tx1"/>
                </a:solidFill>
                <a:effectLst/>
                <a:latin typeface="Times New Roman" panose="02020603050405020304" pitchFamily="18" charset="0"/>
                <a:cs typeface="Times New Roman" panose="02020603050405020304" pitchFamily="18" charset="0"/>
              </a:rPr>
              <a:t>: This suggests that initially, 0.1% of the population is infected. In a population of 1000, this would mean 1 individual is initially infected (0.001 x 1000 = 1).</a:t>
            </a:r>
            <a:br>
              <a:rPr lang="en-IN" sz="1100" b="0" i="0" dirty="0">
                <a:solidFill>
                  <a:schemeClr val="tx1"/>
                </a:solidFill>
                <a:effectLst/>
                <a:latin typeface="Times New Roman" panose="02020603050405020304" pitchFamily="18" charset="0"/>
                <a:cs typeface="Times New Roman" panose="02020603050405020304" pitchFamily="18" charset="0"/>
              </a:rPr>
            </a:br>
            <a:r>
              <a:rPr lang="en-IN" sz="1100" b="1" i="0" dirty="0" err="1">
                <a:solidFill>
                  <a:schemeClr val="tx1"/>
                </a:solidFill>
                <a:effectLst/>
                <a:latin typeface="Times New Roman" panose="02020603050405020304" pitchFamily="18" charset="0"/>
                <a:cs typeface="Times New Roman" panose="02020603050405020304" pitchFamily="18" charset="0"/>
              </a:rPr>
              <a:t>recoveryRate</a:t>
            </a:r>
            <a:r>
              <a:rPr lang="en-IN" sz="1100" b="1" i="0" dirty="0">
                <a:solidFill>
                  <a:schemeClr val="tx1"/>
                </a:solidFill>
                <a:effectLst/>
                <a:latin typeface="Times New Roman" panose="02020603050405020304" pitchFamily="18" charset="0"/>
                <a:cs typeface="Times New Roman" panose="02020603050405020304" pitchFamily="18" charset="0"/>
              </a:rPr>
              <a:t> = 0.05</a:t>
            </a:r>
            <a:r>
              <a:rPr lang="en-IN" sz="1100" b="0" i="0" dirty="0">
                <a:solidFill>
                  <a:schemeClr val="tx1"/>
                </a:solidFill>
                <a:effectLst/>
                <a:latin typeface="Times New Roman" panose="02020603050405020304" pitchFamily="18" charset="0"/>
                <a:cs typeface="Times New Roman" panose="02020603050405020304" pitchFamily="18" charset="0"/>
              </a:rPr>
              <a:t>: This is the rate at which infected individuals recover from the disease. In each time step, 5% of the currently infected population will recover.</a:t>
            </a:r>
            <a:br>
              <a:rPr lang="en-IN" sz="1100" b="0" i="0" dirty="0">
                <a:solidFill>
                  <a:schemeClr val="tx1"/>
                </a:solidFill>
                <a:effectLst/>
                <a:latin typeface="Times New Roman" panose="02020603050405020304" pitchFamily="18" charset="0"/>
                <a:cs typeface="Times New Roman" panose="02020603050405020304" pitchFamily="18" charset="0"/>
              </a:rPr>
            </a:br>
            <a:r>
              <a:rPr lang="en-IN" sz="1100" b="1" i="0" dirty="0" err="1">
                <a:solidFill>
                  <a:schemeClr val="tx1"/>
                </a:solidFill>
                <a:effectLst/>
                <a:latin typeface="Times New Roman" panose="02020603050405020304" pitchFamily="18" charset="0"/>
                <a:cs typeface="Times New Roman" panose="02020603050405020304" pitchFamily="18" charset="0"/>
              </a:rPr>
              <a:t>vaccinationRate</a:t>
            </a:r>
            <a:r>
              <a:rPr lang="en-IN" sz="1100" b="1" i="0" dirty="0">
                <a:solidFill>
                  <a:schemeClr val="tx1"/>
                </a:solidFill>
                <a:effectLst/>
                <a:latin typeface="Times New Roman" panose="02020603050405020304" pitchFamily="18" charset="0"/>
                <a:cs typeface="Times New Roman" panose="02020603050405020304" pitchFamily="18" charset="0"/>
              </a:rPr>
              <a:t> = 0.02</a:t>
            </a:r>
            <a:r>
              <a:rPr lang="en-IN" sz="1100" b="0" i="0" dirty="0">
                <a:solidFill>
                  <a:schemeClr val="tx1"/>
                </a:solidFill>
                <a:effectLst/>
                <a:latin typeface="Times New Roman" panose="02020603050405020304" pitchFamily="18" charset="0"/>
                <a:cs typeface="Times New Roman" panose="02020603050405020304" pitchFamily="18" charset="0"/>
              </a:rPr>
              <a:t>: This implies that 2% of the susceptible population is vaccinated against the disease in each time step. Vaccinated individuals are typically considered immune and no longer susceptible to infection.</a:t>
            </a:r>
            <a:br>
              <a:rPr lang="en-IN" sz="1100" b="0" i="0" dirty="0">
                <a:solidFill>
                  <a:schemeClr val="tx1"/>
                </a:solidFill>
                <a:effectLst/>
                <a:latin typeface="Times New Roman" panose="02020603050405020304" pitchFamily="18" charset="0"/>
                <a:cs typeface="Times New Roman" panose="02020603050405020304" pitchFamily="18" charset="0"/>
              </a:rPr>
            </a:br>
            <a:r>
              <a:rPr lang="en-IN" sz="1100" b="1" i="0" dirty="0" err="1">
                <a:solidFill>
                  <a:schemeClr val="tx1"/>
                </a:solidFill>
                <a:effectLst/>
                <a:latin typeface="Times New Roman" panose="02020603050405020304" pitchFamily="18" charset="0"/>
                <a:cs typeface="Times New Roman" panose="02020603050405020304" pitchFamily="18" charset="0"/>
              </a:rPr>
              <a:t>dieRate</a:t>
            </a:r>
            <a:r>
              <a:rPr lang="en-IN" sz="1100" b="1" i="0" dirty="0">
                <a:solidFill>
                  <a:schemeClr val="tx1"/>
                </a:solidFill>
                <a:effectLst/>
                <a:latin typeface="Times New Roman" panose="02020603050405020304" pitchFamily="18" charset="0"/>
                <a:cs typeface="Times New Roman" panose="02020603050405020304" pitchFamily="18" charset="0"/>
              </a:rPr>
              <a:t> = 0.003</a:t>
            </a:r>
            <a:r>
              <a:rPr lang="en-IN" sz="1100" b="0" i="0" dirty="0">
                <a:solidFill>
                  <a:schemeClr val="tx1"/>
                </a:solidFill>
                <a:effectLst/>
                <a:latin typeface="Times New Roman" panose="02020603050405020304" pitchFamily="18" charset="0"/>
                <a:cs typeface="Times New Roman" panose="02020603050405020304" pitchFamily="18" charset="0"/>
              </a:rPr>
              <a:t>: This is the mortality rate of the disease. It means that 0.3% of the currently infected population will die in each time step.</a:t>
            </a:r>
            <a:br>
              <a:rPr lang="en-IN" sz="800" b="0" i="0" dirty="0">
                <a:solidFill>
                  <a:schemeClr val="tx1"/>
                </a:solidFill>
                <a:effectLst/>
                <a:latin typeface="Söhne"/>
              </a:rPr>
            </a:br>
            <a:br>
              <a:rPr lang="en-IN" sz="800" dirty="0"/>
            </a:br>
            <a:br>
              <a:rPr lang="en-IN" sz="1200" b="0" i="0" dirty="0">
                <a:latin typeface="Times New Roman"/>
                <a:ea typeface="Times New Roman"/>
                <a:cs typeface="Times New Roman"/>
                <a:sym typeface="Times New Roman"/>
              </a:rPr>
            </a:br>
            <a:r>
              <a:rPr lang="en-IN" sz="1200" b="1" i="0" dirty="0">
                <a:latin typeface="Times New Roman"/>
                <a:ea typeface="Times New Roman"/>
                <a:cs typeface="Times New Roman"/>
                <a:sym typeface="Times New Roman"/>
              </a:rPr>
              <a:t>Impact of Parameters on the Simulation:</a:t>
            </a:r>
            <a:br>
              <a:rPr lang="en-IN" sz="1200" b="0" i="0" dirty="0">
                <a:latin typeface="Times New Roman"/>
                <a:ea typeface="Times New Roman"/>
                <a:cs typeface="Times New Roman"/>
                <a:sym typeface="Times New Roman"/>
              </a:rPr>
            </a:br>
            <a:r>
              <a:rPr lang="en-IN" sz="1200" b="0" i="0" dirty="0">
                <a:latin typeface="Times New Roman"/>
                <a:ea typeface="Times New Roman"/>
                <a:cs typeface="Times New Roman"/>
                <a:sym typeface="Times New Roman"/>
              </a:rPr>
              <a:t>These parameters collectively determine how the disease outbreak unfolds and is managed within the simulation.</a:t>
            </a:r>
            <a:br>
              <a:rPr lang="en-IN" sz="1200" b="0" i="0" dirty="0">
                <a:latin typeface="Times New Roman"/>
                <a:ea typeface="Times New Roman"/>
                <a:cs typeface="Times New Roman"/>
                <a:sym typeface="Times New Roman"/>
              </a:rPr>
            </a:br>
            <a:r>
              <a:rPr lang="en-IN" sz="1200" b="0" i="0" dirty="0">
                <a:latin typeface="Times New Roman"/>
                <a:ea typeface="Times New Roman"/>
                <a:cs typeface="Times New Roman"/>
                <a:sym typeface="Times New Roman"/>
              </a:rPr>
              <a:t>Adjusting these values can simulate a wide range of epidemiological conditions and intervention strategies.</a:t>
            </a:r>
            <a:br>
              <a:rPr lang="en-IN" sz="1200" b="0" i="0" dirty="0">
                <a:latin typeface="Times New Roman"/>
                <a:ea typeface="Times New Roman"/>
                <a:cs typeface="Times New Roman"/>
                <a:sym typeface="Times New Roman"/>
              </a:rPr>
            </a:br>
            <a:br>
              <a:rPr lang="en-IN" sz="1200" dirty="0">
                <a:latin typeface="Times New Roman"/>
                <a:ea typeface="Times New Roman"/>
                <a:cs typeface="Times New Roman"/>
                <a:sym typeface="Times New Roman"/>
              </a:rPr>
            </a:br>
            <a:endParaRPr sz="1200" dirty="0">
              <a:latin typeface="Times New Roman"/>
              <a:ea typeface="Times New Roman"/>
              <a:cs typeface="Times New Roman"/>
              <a:sym typeface="Times New Roman"/>
            </a:endParaRPr>
          </a:p>
        </p:txBody>
      </p:sp>
      <p:pic>
        <p:nvPicPr>
          <p:cNvPr id="3" name="Picture 2" descr="A screenshot of a computer program&#10;&#10;Description automatically generated">
            <a:extLst>
              <a:ext uri="{FF2B5EF4-FFF2-40B4-BE49-F238E27FC236}">
                <a16:creationId xmlns:a16="http://schemas.microsoft.com/office/drawing/2014/main" id="{2776F727-355D-4006-CEDB-7B70EF878BEC}"/>
              </a:ext>
            </a:extLst>
          </p:cNvPr>
          <p:cNvPicPr>
            <a:picLocks noChangeAspect="1"/>
          </p:cNvPicPr>
          <p:nvPr/>
        </p:nvPicPr>
        <p:blipFill>
          <a:blip r:embed="rId4"/>
          <a:stretch>
            <a:fillRect/>
          </a:stretch>
        </p:blipFill>
        <p:spPr>
          <a:xfrm>
            <a:off x="8382000" y="1889125"/>
            <a:ext cx="3263900" cy="177800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36"/>
        <p:cNvGrpSpPr/>
        <p:nvPr/>
      </p:nvGrpSpPr>
      <p:grpSpPr>
        <a:xfrm>
          <a:off x="0" y="0"/>
          <a:ext cx="0" cy="0"/>
          <a:chOff x="0" y="0"/>
          <a:chExt cx="0" cy="0"/>
        </a:xfrm>
      </p:grpSpPr>
      <p:grpSp>
        <p:nvGrpSpPr>
          <p:cNvPr id="237" name="Google Shape;237;p25"/>
          <p:cNvGrpSpPr/>
          <p:nvPr/>
        </p:nvGrpSpPr>
        <p:grpSpPr>
          <a:xfrm>
            <a:off x="546100" y="-4763"/>
            <a:ext cx="5014912" cy="6862763"/>
            <a:chOff x="2928938" y="-4763"/>
            <a:chExt cx="5014912" cy="6862763"/>
          </a:xfrm>
        </p:grpSpPr>
        <p:sp>
          <p:nvSpPr>
            <p:cNvPr id="238" name="Google Shape;238;p25"/>
            <p:cNvSpPr/>
            <p:nvPr/>
          </p:nvSpPr>
          <p:spPr>
            <a:xfrm>
              <a:off x="3367088" y="-4763"/>
              <a:ext cx="1063625" cy="2782888"/>
            </a:xfrm>
            <a:custGeom>
              <a:avLst/>
              <a:gdLst/>
              <a:ahLst/>
              <a:cxnLst/>
              <a:rect l="l" t="t" r="r" b="b"/>
              <a:pathLst>
                <a:path w="670" h="1753" extrusionOk="0">
                  <a:moveTo>
                    <a:pt x="0" y="1696"/>
                  </a:moveTo>
                  <a:lnTo>
                    <a:pt x="225" y="1753"/>
                  </a:lnTo>
                  <a:lnTo>
                    <a:pt x="670" y="0"/>
                  </a:lnTo>
                  <a:lnTo>
                    <a:pt x="430" y="0"/>
                  </a:lnTo>
                  <a:lnTo>
                    <a:pt x="0" y="1696"/>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orbel"/>
                <a:ea typeface="Corbel"/>
                <a:cs typeface="Corbel"/>
                <a:sym typeface="Corbel"/>
              </a:endParaRPr>
            </a:p>
          </p:txBody>
        </p:sp>
        <p:sp>
          <p:nvSpPr>
            <p:cNvPr id="239" name="Google Shape;239;p25"/>
            <p:cNvSpPr/>
            <p:nvPr/>
          </p:nvSpPr>
          <p:spPr>
            <a:xfrm>
              <a:off x="2928938" y="-4763"/>
              <a:ext cx="1035050" cy="2673350"/>
            </a:xfrm>
            <a:custGeom>
              <a:avLst/>
              <a:gdLst/>
              <a:ahLst/>
              <a:cxnLst/>
              <a:rect l="l" t="t" r="r" b="b"/>
              <a:pathLst>
                <a:path w="652" h="1684" extrusionOk="0">
                  <a:moveTo>
                    <a:pt x="225" y="1684"/>
                  </a:moveTo>
                  <a:lnTo>
                    <a:pt x="652" y="0"/>
                  </a:lnTo>
                  <a:lnTo>
                    <a:pt x="411" y="0"/>
                  </a:lnTo>
                  <a:lnTo>
                    <a:pt x="0" y="1627"/>
                  </a:lnTo>
                  <a:lnTo>
                    <a:pt x="219" y="1681"/>
                  </a:lnTo>
                  <a:lnTo>
                    <a:pt x="225" y="1684"/>
                  </a:lnTo>
                  <a:close/>
                </a:path>
              </a:pathLst>
            </a:custGeom>
            <a:solidFill>
              <a:srgbClr val="59595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orbel"/>
                <a:ea typeface="Corbel"/>
                <a:cs typeface="Corbel"/>
                <a:sym typeface="Corbel"/>
              </a:endParaRPr>
            </a:p>
          </p:txBody>
        </p:sp>
        <p:sp>
          <p:nvSpPr>
            <p:cNvPr id="240" name="Google Shape;240;p25"/>
            <p:cNvSpPr/>
            <p:nvPr/>
          </p:nvSpPr>
          <p:spPr>
            <a:xfrm>
              <a:off x="2928938" y="2582862"/>
              <a:ext cx="2693987" cy="4275138"/>
            </a:xfrm>
            <a:custGeom>
              <a:avLst/>
              <a:gdLst/>
              <a:ahLst/>
              <a:cxnLst/>
              <a:rect l="l" t="t" r="r" b="b"/>
              <a:pathLst>
                <a:path w="1697" h="2693" extrusionOk="0">
                  <a:moveTo>
                    <a:pt x="0" y="0"/>
                  </a:moveTo>
                  <a:lnTo>
                    <a:pt x="1622" y="2693"/>
                  </a:lnTo>
                  <a:lnTo>
                    <a:pt x="1697" y="2693"/>
                  </a:lnTo>
                  <a:lnTo>
                    <a:pt x="0" y="0"/>
                  </a:lnTo>
                  <a:close/>
                </a:path>
              </a:pathLst>
            </a:custGeom>
            <a:solidFill>
              <a:srgbClr val="26262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orbel"/>
                <a:ea typeface="Corbel"/>
                <a:cs typeface="Corbel"/>
                <a:sym typeface="Corbel"/>
              </a:endParaRPr>
            </a:p>
          </p:txBody>
        </p:sp>
        <p:sp>
          <p:nvSpPr>
            <p:cNvPr id="241" name="Google Shape;241;p25"/>
            <p:cNvSpPr/>
            <p:nvPr/>
          </p:nvSpPr>
          <p:spPr>
            <a:xfrm>
              <a:off x="3371850" y="2692400"/>
              <a:ext cx="3332162" cy="4165600"/>
            </a:xfrm>
            <a:custGeom>
              <a:avLst/>
              <a:gdLst/>
              <a:ahLst/>
              <a:cxnLst/>
              <a:rect l="l" t="t" r="r" b="b"/>
              <a:pathLst>
                <a:path w="2099" h="2624" extrusionOk="0">
                  <a:moveTo>
                    <a:pt x="2099" y="2624"/>
                  </a:moveTo>
                  <a:lnTo>
                    <a:pt x="0" y="0"/>
                  </a:lnTo>
                  <a:lnTo>
                    <a:pt x="2021" y="2624"/>
                  </a:lnTo>
                  <a:lnTo>
                    <a:pt x="2099" y="2624"/>
                  </a:lnTo>
                  <a:close/>
                </a:path>
              </a:pathLst>
            </a:custGeom>
            <a:solidFill>
              <a:srgbClr val="0B598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orbel"/>
                <a:ea typeface="Corbel"/>
                <a:cs typeface="Corbel"/>
                <a:sym typeface="Corbel"/>
              </a:endParaRPr>
            </a:p>
          </p:txBody>
        </p:sp>
        <p:sp>
          <p:nvSpPr>
            <p:cNvPr id="242" name="Google Shape;242;p25"/>
            <p:cNvSpPr/>
            <p:nvPr/>
          </p:nvSpPr>
          <p:spPr>
            <a:xfrm>
              <a:off x="3367088" y="2687637"/>
              <a:ext cx="4576762" cy="4170363"/>
            </a:xfrm>
            <a:custGeom>
              <a:avLst/>
              <a:gdLst/>
              <a:ahLst/>
              <a:cxnLst/>
              <a:rect l="l" t="t" r="r" b="b"/>
              <a:pathLst>
                <a:path w="2883" h="2627" extrusionOk="0">
                  <a:moveTo>
                    <a:pt x="0" y="0"/>
                  </a:moveTo>
                  <a:lnTo>
                    <a:pt x="3" y="3"/>
                  </a:lnTo>
                  <a:lnTo>
                    <a:pt x="2102" y="2627"/>
                  </a:lnTo>
                  <a:lnTo>
                    <a:pt x="2883" y="2627"/>
                  </a:lnTo>
                  <a:lnTo>
                    <a:pt x="225" y="57"/>
                  </a:lnTo>
                  <a:lnTo>
                    <a:pt x="0" y="0"/>
                  </a:lnTo>
                  <a:close/>
                </a:path>
              </a:pathLst>
            </a:custGeom>
            <a:solidFill>
              <a:srgbClr val="1186C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orbel"/>
                <a:ea typeface="Corbel"/>
                <a:cs typeface="Corbel"/>
                <a:sym typeface="Corbel"/>
              </a:endParaRPr>
            </a:p>
          </p:txBody>
        </p:sp>
        <p:sp>
          <p:nvSpPr>
            <p:cNvPr id="243" name="Google Shape;243;p25"/>
            <p:cNvSpPr/>
            <p:nvPr/>
          </p:nvSpPr>
          <p:spPr>
            <a:xfrm>
              <a:off x="2928938" y="2578100"/>
              <a:ext cx="3584575" cy="4279900"/>
            </a:xfrm>
            <a:custGeom>
              <a:avLst/>
              <a:gdLst/>
              <a:ahLst/>
              <a:cxnLst/>
              <a:rect l="l" t="t" r="r" b="b"/>
              <a:pathLst>
                <a:path w="2258" h="2696" extrusionOk="0">
                  <a:moveTo>
                    <a:pt x="2258" y="2696"/>
                  </a:moveTo>
                  <a:lnTo>
                    <a:pt x="264" y="111"/>
                  </a:lnTo>
                  <a:lnTo>
                    <a:pt x="228" y="60"/>
                  </a:lnTo>
                  <a:lnTo>
                    <a:pt x="225" y="57"/>
                  </a:lnTo>
                  <a:lnTo>
                    <a:pt x="0" y="0"/>
                  </a:lnTo>
                  <a:lnTo>
                    <a:pt x="0" y="3"/>
                  </a:lnTo>
                  <a:lnTo>
                    <a:pt x="1697" y="2696"/>
                  </a:lnTo>
                  <a:lnTo>
                    <a:pt x="2258" y="2696"/>
                  </a:lnTo>
                  <a:close/>
                </a:path>
              </a:pathLst>
            </a:custGeom>
            <a:solidFill>
              <a:srgbClr val="3F3F3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orbel"/>
                <a:ea typeface="Corbel"/>
                <a:cs typeface="Corbel"/>
                <a:sym typeface="Corbel"/>
              </a:endParaRPr>
            </a:p>
          </p:txBody>
        </p:sp>
      </p:grpSp>
      <p:sp>
        <p:nvSpPr>
          <p:cNvPr id="244" name="Google Shape;244;p25"/>
          <p:cNvSpPr/>
          <p:nvPr/>
        </p:nvSpPr>
        <p:spPr>
          <a:xfrm>
            <a:off x="0" y="0"/>
            <a:ext cx="12192000" cy="6858002"/>
          </a:xfrm>
          <a:prstGeom prst="rect">
            <a:avLst/>
          </a:prstGeom>
          <a:blipFill rotWithShape="1">
            <a:blip r:embed="rId3">
              <a:alphaModFix/>
            </a:blip>
            <a:stretch>
              <a:fillRect/>
            </a:stretch>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orbel"/>
              <a:ea typeface="Corbel"/>
              <a:cs typeface="Corbel"/>
              <a:sym typeface="Corbel"/>
            </a:endParaRPr>
          </a:p>
        </p:txBody>
      </p:sp>
      <p:sp>
        <p:nvSpPr>
          <p:cNvPr id="245" name="Google Shape;245;p25"/>
          <p:cNvSpPr/>
          <p:nvPr/>
        </p:nvSpPr>
        <p:spPr>
          <a:xfrm>
            <a:off x="0" y="2"/>
            <a:ext cx="12192000" cy="6858000"/>
          </a:xfrm>
          <a:prstGeom prst="rect">
            <a:avLst/>
          </a:prstGeom>
          <a:blipFill rotWithShape="1">
            <a:blip r:embed="rId3">
              <a:alphaModFix/>
            </a:blip>
            <a:stretch>
              <a:fillRect/>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entury Gothic"/>
              <a:ea typeface="Century Gothic"/>
              <a:cs typeface="Century Gothic"/>
              <a:sym typeface="Century Gothic"/>
            </a:endParaRPr>
          </a:p>
        </p:txBody>
      </p:sp>
      <p:sp>
        <p:nvSpPr>
          <p:cNvPr id="246" name="Google Shape;246;p25"/>
          <p:cNvSpPr txBox="1">
            <a:spLocks noGrp="1"/>
          </p:cNvSpPr>
          <p:nvPr>
            <p:ph type="title"/>
          </p:nvPr>
        </p:nvSpPr>
        <p:spPr>
          <a:xfrm>
            <a:off x="581290" y="817941"/>
            <a:ext cx="6979918" cy="5222117"/>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1200"/>
              <a:buFont typeface="Times New Roman"/>
              <a:buNone/>
            </a:pPr>
            <a:r>
              <a:rPr lang="en-IN" sz="1400" b="1" i="0" dirty="0">
                <a:latin typeface="Times New Roman"/>
                <a:ea typeface="Times New Roman"/>
                <a:cs typeface="Times New Roman"/>
                <a:sym typeface="Times New Roman"/>
              </a:rPr>
              <a:t>Testing Different Parameter Sets in the Simulation</a:t>
            </a:r>
            <a:br>
              <a:rPr lang="en-IN" sz="1400" b="1" dirty="0">
                <a:latin typeface="Times New Roman"/>
                <a:ea typeface="Times New Roman"/>
                <a:cs typeface="Times New Roman"/>
                <a:sym typeface="Times New Roman"/>
              </a:rPr>
            </a:br>
            <a:br>
              <a:rPr lang="en-IN" sz="1400" b="0" i="0" dirty="0">
                <a:latin typeface="Times New Roman"/>
                <a:ea typeface="Times New Roman"/>
                <a:cs typeface="Times New Roman"/>
                <a:sym typeface="Times New Roman"/>
              </a:rPr>
            </a:br>
            <a:r>
              <a:rPr lang="en-IN" sz="1400" b="1" i="0" dirty="0">
                <a:latin typeface="Times New Roman"/>
                <a:ea typeface="Times New Roman"/>
                <a:cs typeface="Times New Roman"/>
                <a:sym typeface="Times New Roman"/>
              </a:rPr>
              <a:t>Introduction:</a:t>
            </a:r>
            <a:br>
              <a:rPr lang="en-IN" sz="1400" b="0" i="0" dirty="0">
                <a:latin typeface="Times New Roman"/>
                <a:ea typeface="Times New Roman"/>
                <a:cs typeface="Times New Roman"/>
                <a:sym typeface="Times New Roman"/>
              </a:rPr>
            </a:br>
            <a:r>
              <a:rPr lang="en-IN" sz="1400" b="0" i="0" dirty="0">
                <a:latin typeface="Times New Roman"/>
                <a:ea typeface="Times New Roman"/>
                <a:cs typeface="Times New Roman"/>
                <a:sym typeface="Times New Roman"/>
              </a:rPr>
              <a:t>The simulation program is designed to accept different parameter files through command line arguments.</a:t>
            </a:r>
            <a:br>
              <a:rPr lang="en-IN" sz="1400" b="0" i="0" dirty="0">
                <a:latin typeface="Times New Roman"/>
                <a:ea typeface="Times New Roman"/>
                <a:cs typeface="Times New Roman"/>
                <a:sym typeface="Times New Roman"/>
              </a:rPr>
            </a:br>
            <a:r>
              <a:rPr lang="en-IN" sz="1400" b="0" i="0" dirty="0">
                <a:latin typeface="Times New Roman"/>
                <a:ea typeface="Times New Roman"/>
                <a:cs typeface="Times New Roman"/>
                <a:sym typeface="Times New Roman"/>
              </a:rPr>
              <a:t>This feature allows for easy testing of various scenarios by changing parameters without altering the code.</a:t>
            </a:r>
            <a:br>
              <a:rPr lang="en-IN" sz="1400" b="0" i="0" dirty="0">
                <a:latin typeface="Times New Roman"/>
                <a:ea typeface="Times New Roman"/>
                <a:cs typeface="Times New Roman"/>
                <a:sym typeface="Times New Roman"/>
              </a:rPr>
            </a:br>
            <a:br>
              <a:rPr lang="en-IN" sz="1400" b="0" i="0" dirty="0">
                <a:latin typeface="Times New Roman"/>
                <a:ea typeface="Times New Roman"/>
                <a:cs typeface="Times New Roman"/>
                <a:sym typeface="Times New Roman"/>
              </a:rPr>
            </a:br>
            <a:r>
              <a:rPr lang="en-IN" sz="1400" b="1" i="0" dirty="0">
                <a:latin typeface="Times New Roman"/>
                <a:ea typeface="Times New Roman"/>
                <a:cs typeface="Times New Roman"/>
                <a:sym typeface="Times New Roman"/>
              </a:rPr>
              <a:t>Steps to Test with Different Parameter Files:</a:t>
            </a:r>
            <a:br>
              <a:rPr lang="en-IN" sz="1400" b="0" i="0" dirty="0">
                <a:latin typeface="Times New Roman"/>
                <a:ea typeface="Times New Roman"/>
                <a:cs typeface="Times New Roman"/>
                <a:sym typeface="Times New Roman"/>
              </a:rPr>
            </a:br>
            <a:r>
              <a:rPr lang="en-IN" sz="1400" b="1" i="0" dirty="0">
                <a:latin typeface="Times New Roman"/>
                <a:ea typeface="Times New Roman"/>
                <a:cs typeface="Times New Roman"/>
                <a:sym typeface="Times New Roman"/>
              </a:rPr>
              <a:t>Prepare Multiple Parameter Files:</a:t>
            </a:r>
            <a:br>
              <a:rPr lang="en-IN" sz="1400" b="0" i="0" dirty="0">
                <a:latin typeface="Times New Roman"/>
                <a:ea typeface="Times New Roman"/>
                <a:cs typeface="Times New Roman"/>
                <a:sym typeface="Times New Roman"/>
              </a:rPr>
            </a:br>
            <a:r>
              <a:rPr lang="en-IN" sz="1400" b="0" i="0" dirty="0">
                <a:latin typeface="Times New Roman"/>
                <a:ea typeface="Times New Roman"/>
                <a:cs typeface="Times New Roman"/>
                <a:sym typeface="Times New Roman"/>
              </a:rPr>
              <a:t>Create various parameter files, each with a unique set of simulation parameters </a:t>
            </a:r>
            <a:br>
              <a:rPr lang="en-IN" sz="1400" b="0" i="0" dirty="0">
                <a:latin typeface="Times New Roman"/>
                <a:ea typeface="Times New Roman"/>
                <a:cs typeface="Times New Roman"/>
                <a:sym typeface="Times New Roman"/>
              </a:rPr>
            </a:br>
            <a:r>
              <a:rPr lang="en-IN" sz="1400" b="0" i="0" dirty="0">
                <a:latin typeface="Times New Roman"/>
                <a:ea typeface="Times New Roman"/>
                <a:cs typeface="Times New Roman"/>
                <a:sym typeface="Times New Roman"/>
              </a:rPr>
              <a:t>(e.g., parameters_set1.txt, parameters_set2.txt).</a:t>
            </a:r>
            <a:br>
              <a:rPr lang="en-IN" sz="1400" b="0" i="0" dirty="0">
                <a:latin typeface="Times New Roman"/>
                <a:ea typeface="Times New Roman"/>
                <a:cs typeface="Times New Roman"/>
                <a:sym typeface="Times New Roman"/>
              </a:rPr>
            </a:br>
            <a:br>
              <a:rPr lang="en-IN" sz="1400" b="0" i="0" dirty="0">
                <a:latin typeface="Times New Roman"/>
                <a:ea typeface="Times New Roman"/>
                <a:cs typeface="Times New Roman"/>
                <a:sym typeface="Times New Roman"/>
              </a:rPr>
            </a:br>
            <a:r>
              <a:rPr lang="en-IN" sz="1400" b="1" i="0" dirty="0">
                <a:latin typeface="Times New Roman"/>
                <a:ea typeface="Times New Roman"/>
                <a:cs typeface="Times New Roman"/>
                <a:sym typeface="Times New Roman"/>
              </a:rPr>
              <a:t>Compile the Simulation Program:</a:t>
            </a:r>
            <a:br>
              <a:rPr lang="en-IN" sz="1400" b="0" i="0" dirty="0">
                <a:latin typeface="Times New Roman"/>
                <a:ea typeface="Times New Roman"/>
                <a:cs typeface="Times New Roman"/>
                <a:sym typeface="Times New Roman"/>
              </a:rPr>
            </a:br>
            <a:r>
              <a:rPr lang="en-IN" sz="1400" dirty="0" err="1">
                <a:latin typeface="Times New Roman"/>
                <a:ea typeface="Times New Roman"/>
                <a:cs typeface="Times New Roman"/>
                <a:sym typeface="Times New Roman"/>
              </a:rPr>
              <a:t>Makefile</a:t>
            </a:r>
            <a:r>
              <a:rPr lang="en-IN" sz="1400" dirty="0">
                <a:latin typeface="Times New Roman"/>
                <a:ea typeface="Times New Roman"/>
                <a:cs typeface="Times New Roman"/>
                <a:sym typeface="Times New Roman"/>
              </a:rPr>
              <a:t>- to compile the project</a:t>
            </a:r>
            <a:br>
              <a:rPr lang="en-IN" sz="1400" dirty="0">
                <a:latin typeface="Times New Roman"/>
                <a:ea typeface="Times New Roman"/>
                <a:cs typeface="Times New Roman"/>
                <a:sym typeface="Times New Roman"/>
              </a:rPr>
            </a:br>
            <a:br>
              <a:rPr lang="en-IN" sz="1400" b="0" i="0" dirty="0">
                <a:latin typeface="Times New Roman"/>
                <a:ea typeface="Times New Roman"/>
                <a:cs typeface="Times New Roman"/>
                <a:sym typeface="Times New Roman"/>
              </a:rPr>
            </a:br>
            <a:r>
              <a:rPr lang="en-IN" sz="1400" b="1" i="0" dirty="0">
                <a:latin typeface="Times New Roman"/>
                <a:ea typeface="Times New Roman"/>
                <a:cs typeface="Times New Roman"/>
                <a:sym typeface="Times New Roman"/>
              </a:rPr>
              <a:t>Run the Simulation with Different Parameter Files:</a:t>
            </a:r>
            <a:br>
              <a:rPr lang="en-IN" sz="1400" b="0" i="0" dirty="0">
                <a:latin typeface="Times New Roman"/>
                <a:ea typeface="Times New Roman"/>
                <a:cs typeface="Times New Roman"/>
                <a:sym typeface="Times New Roman"/>
              </a:rPr>
            </a:br>
            <a:r>
              <a:rPr lang="en-IN" sz="1400" b="0" i="0" dirty="0">
                <a:latin typeface="Times New Roman"/>
                <a:ea typeface="Times New Roman"/>
                <a:cs typeface="Times New Roman"/>
                <a:sym typeface="Times New Roman"/>
              </a:rPr>
              <a:t>Use the command line to run the simulation with each parameter file.</a:t>
            </a:r>
            <a:br>
              <a:rPr lang="en-IN" sz="1400" b="0" i="0" dirty="0">
                <a:latin typeface="Times New Roman"/>
                <a:ea typeface="Times New Roman"/>
                <a:cs typeface="Times New Roman"/>
                <a:sym typeface="Times New Roman"/>
              </a:rPr>
            </a:br>
            <a:r>
              <a:rPr lang="en-IN" sz="1400" b="0" i="0" dirty="0">
                <a:latin typeface="Times New Roman"/>
                <a:ea typeface="Times New Roman"/>
                <a:cs typeface="Times New Roman"/>
                <a:sym typeface="Times New Roman"/>
              </a:rPr>
              <a:t>./main </a:t>
            </a:r>
            <a:r>
              <a:rPr lang="en-IN" sz="1400" b="0" i="0" dirty="0" err="1">
                <a:latin typeface="Times New Roman"/>
                <a:ea typeface="Times New Roman"/>
                <a:cs typeface="Times New Roman"/>
                <a:sym typeface="Times New Roman"/>
              </a:rPr>
              <a:t>covid.txr</a:t>
            </a:r>
            <a:r>
              <a:rPr lang="en-IN" sz="1400" b="0" i="0" dirty="0">
                <a:latin typeface="Times New Roman"/>
                <a:ea typeface="Times New Roman"/>
                <a:cs typeface="Times New Roman"/>
                <a:sym typeface="Times New Roman"/>
              </a:rPr>
              <a:t>, ./main </a:t>
            </a:r>
            <a:r>
              <a:rPr lang="en-IN" sz="1400" b="0" i="0" dirty="0" err="1">
                <a:latin typeface="Times New Roman"/>
                <a:ea typeface="Times New Roman"/>
                <a:cs typeface="Times New Roman"/>
                <a:sym typeface="Times New Roman"/>
              </a:rPr>
              <a:t>lowinfection.txt</a:t>
            </a:r>
            <a:r>
              <a:rPr lang="en-IN" sz="1400" b="0" i="0" dirty="0">
                <a:latin typeface="Times New Roman"/>
                <a:ea typeface="Times New Roman"/>
                <a:cs typeface="Times New Roman"/>
                <a:sym typeface="Times New Roman"/>
              </a:rPr>
              <a:t>, ./main </a:t>
            </a:r>
            <a:r>
              <a:rPr lang="en-IN" sz="1400" b="0" i="0" dirty="0" err="1">
                <a:latin typeface="Times New Roman"/>
                <a:ea typeface="Times New Roman"/>
                <a:cs typeface="Times New Roman"/>
                <a:sym typeface="Times New Roman"/>
              </a:rPr>
              <a:t>longterm.txt</a:t>
            </a:r>
            <a:br>
              <a:rPr lang="en-IN" sz="1400" b="0" i="0" dirty="0">
                <a:latin typeface="Times New Roman"/>
                <a:ea typeface="Times New Roman"/>
                <a:cs typeface="Times New Roman"/>
                <a:sym typeface="Times New Roman"/>
              </a:rPr>
            </a:br>
            <a:br>
              <a:rPr lang="en-IN" sz="1200" b="0" i="0" dirty="0">
                <a:latin typeface="Times New Roman"/>
                <a:ea typeface="Times New Roman"/>
                <a:cs typeface="Times New Roman"/>
                <a:sym typeface="Times New Roman"/>
              </a:rPr>
            </a:br>
            <a:endParaRPr sz="1200" dirty="0">
              <a:latin typeface="Times New Roman"/>
              <a:ea typeface="Times New Roman"/>
              <a:cs typeface="Times New Roman"/>
              <a:sym typeface="Times New Roman"/>
            </a:endParaRPr>
          </a:p>
        </p:txBody>
      </p:sp>
      <p:cxnSp>
        <p:nvCxnSpPr>
          <p:cNvPr id="247" name="Google Shape;247;p25"/>
          <p:cNvCxnSpPr/>
          <p:nvPr/>
        </p:nvCxnSpPr>
        <p:spPr>
          <a:xfrm>
            <a:off x="8131624" y="1923563"/>
            <a:ext cx="0" cy="3017520"/>
          </a:xfrm>
          <a:prstGeom prst="straightConnector1">
            <a:avLst/>
          </a:prstGeom>
          <a:noFill/>
          <a:ln w="19050" cap="flat" cmpd="sng">
            <a:solidFill>
              <a:schemeClr val="accent1"/>
            </a:solidFill>
            <a:prstDash val="solid"/>
            <a:round/>
            <a:headEnd type="none" w="sm" len="sm"/>
            <a:tailEnd type="none" w="sm" len="sm"/>
          </a:ln>
        </p:spPr>
      </p:cxnSp>
      <p:pic>
        <p:nvPicPr>
          <p:cNvPr id="248" name="Google Shape;248;p25" descr="A screen shot of a computer program&#10;&#10;Description automatically generated"/>
          <p:cNvPicPr preferRelativeResize="0"/>
          <p:nvPr/>
        </p:nvPicPr>
        <p:blipFill rotWithShape="1">
          <a:blip r:embed="rId4">
            <a:alphaModFix/>
          </a:blip>
          <a:srcRect/>
          <a:stretch/>
        </p:blipFill>
        <p:spPr>
          <a:xfrm>
            <a:off x="5845637" y="2931852"/>
            <a:ext cx="5909946" cy="2418202"/>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36"/>
        <p:cNvGrpSpPr/>
        <p:nvPr/>
      </p:nvGrpSpPr>
      <p:grpSpPr>
        <a:xfrm>
          <a:off x="0" y="0"/>
          <a:ext cx="0" cy="0"/>
          <a:chOff x="0" y="0"/>
          <a:chExt cx="0" cy="0"/>
        </a:xfrm>
      </p:grpSpPr>
      <p:grpSp>
        <p:nvGrpSpPr>
          <p:cNvPr id="137" name="Google Shape;137;p19"/>
          <p:cNvGrpSpPr/>
          <p:nvPr/>
        </p:nvGrpSpPr>
        <p:grpSpPr>
          <a:xfrm>
            <a:off x="546100" y="-4763"/>
            <a:ext cx="5014912" cy="6862763"/>
            <a:chOff x="2928938" y="-4763"/>
            <a:chExt cx="5014912" cy="6862763"/>
          </a:xfrm>
        </p:grpSpPr>
        <p:sp>
          <p:nvSpPr>
            <p:cNvPr id="138" name="Google Shape;138;p19"/>
            <p:cNvSpPr/>
            <p:nvPr/>
          </p:nvSpPr>
          <p:spPr>
            <a:xfrm>
              <a:off x="3367088" y="-4763"/>
              <a:ext cx="1063625" cy="2782888"/>
            </a:xfrm>
            <a:custGeom>
              <a:avLst/>
              <a:gdLst/>
              <a:ahLst/>
              <a:cxnLst/>
              <a:rect l="l" t="t" r="r" b="b"/>
              <a:pathLst>
                <a:path w="670" h="1753" extrusionOk="0">
                  <a:moveTo>
                    <a:pt x="0" y="1696"/>
                  </a:moveTo>
                  <a:lnTo>
                    <a:pt x="225" y="1753"/>
                  </a:lnTo>
                  <a:lnTo>
                    <a:pt x="670" y="0"/>
                  </a:lnTo>
                  <a:lnTo>
                    <a:pt x="430" y="0"/>
                  </a:lnTo>
                  <a:lnTo>
                    <a:pt x="0" y="1696"/>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orbel"/>
                <a:ea typeface="Corbel"/>
                <a:cs typeface="Corbel"/>
                <a:sym typeface="Corbel"/>
              </a:endParaRPr>
            </a:p>
          </p:txBody>
        </p:sp>
        <p:sp>
          <p:nvSpPr>
            <p:cNvPr id="139" name="Google Shape;139;p19"/>
            <p:cNvSpPr/>
            <p:nvPr/>
          </p:nvSpPr>
          <p:spPr>
            <a:xfrm>
              <a:off x="2928938" y="-4763"/>
              <a:ext cx="1035050" cy="2673350"/>
            </a:xfrm>
            <a:custGeom>
              <a:avLst/>
              <a:gdLst/>
              <a:ahLst/>
              <a:cxnLst/>
              <a:rect l="l" t="t" r="r" b="b"/>
              <a:pathLst>
                <a:path w="652" h="1684" extrusionOk="0">
                  <a:moveTo>
                    <a:pt x="225" y="1684"/>
                  </a:moveTo>
                  <a:lnTo>
                    <a:pt x="652" y="0"/>
                  </a:lnTo>
                  <a:lnTo>
                    <a:pt x="411" y="0"/>
                  </a:lnTo>
                  <a:lnTo>
                    <a:pt x="0" y="1627"/>
                  </a:lnTo>
                  <a:lnTo>
                    <a:pt x="219" y="1681"/>
                  </a:lnTo>
                  <a:lnTo>
                    <a:pt x="225" y="1684"/>
                  </a:lnTo>
                  <a:close/>
                </a:path>
              </a:pathLst>
            </a:custGeom>
            <a:solidFill>
              <a:srgbClr val="59595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orbel"/>
                <a:ea typeface="Corbel"/>
                <a:cs typeface="Corbel"/>
                <a:sym typeface="Corbel"/>
              </a:endParaRPr>
            </a:p>
          </p:txBody>
        </p:sp>
        <p:sp>
          <p:nvSpPr>
            <p:cNvPr id="140" name="Google Shape;140;p19"/>
            <p:cNvSpPr/>
            <p:nvPr/>
          </p:nvSpPr>
          <p:spPr>
            <a:xfrm>
              <a:off x="2928938" y="2582862"/>
              <a:ext cx="2693987" cy="4275138"/>
            </a:xfrm>
            <a:custGeom>
              <a:avLst/>
              <a:gdLst/>
              <a:ahLst/>
              <a:cxnLst/>
              <a:rect l="l" t="t" r="r" b="b"/>
              <a:pathLst>
                <a:path w="1697" h="2693" extrusionOk="0">
                  <a:moveTo>
                    <a:pt x="0" y="0"/>
                  </a:moveTo>
                  <a:lnTo>
                    <a:pt x="1622" y="2693"/>
                  </a:lnTo>
                  <a:lnTo>
                    <a:pt x="1697" y="2693"/>
                  </a:lnTo>
                  <a:lnTo>
                    <a:pt x="0" y="0"/>
                  </a:lnTo>
                  <a:close/>
                </a:path>
              </a:pathLst>
            </a:custGeom>
            <a:solidFill>
              <a:srgbClr val="26262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orbel"/>
                <a:ea typeface="Corbel"/>
                <a:cs typeface="Corbel"/>
                <a:sym typeface="Corbel"/>
              </a:endParaRPr>
            </a:p>
          </p:txBody>
        </p:sp>
        <p:sp>
          <p:nvSpPr>
            <p:cNvPr id="141" name="Google Shape;141;p19"/>
            <p:cNvSpPr/>
            <p:nvPr/>
          </p:nvSpPr>
          <p:spPr>
            <a:xfrm>
              <a:off x="3371850" y="2692400"/>
              <a:ext cx="3332162" cy="4165600"/>
            </a:xfrm>
            <a:custGeom>
              <a:avLst/>
              <a:gdLst/>
              <a:ahLst/>
              <a:cxnLst/>
              <a:rect l="l" t="t" r="r" b="b"/>
              <a:pathLst>
                <a:path w="2099" h="2624" extrusionOk="0">
                  <a:moveTo>
                    <a:pt x="2099" y="2624"/>
                  </a:moveTo>
                  <a:lnTo>
                    <a:pt x="0" y="0"/>
                  </a:lnTo>
                  <a:lnTo>
                    <a:pt x="2021" y="2624"/>
                  </a:lnTo>
                  <a:lnTo>
                    <a:pt x="2099" y="2624"/>
                  </a:lnTo>
                  <a:close/>
                </a:path>
              </a:pathLst>
            </a:custGeom>
            <a:solidFill>
              <a:srgbClr val="0B598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orbel"/>
                <a:ea typeface="Corbel"/>
                <a:cs typeface="Corbel"/>
                <a:sym typeface="Corbel"/>
              </a:endParaRPr>
            </a:p>
          </p:txBody>
        </p:sp>
        <p:sp>
          <p:nvSpPr>
            <p:cNvPr id="142" name="Google Shape;142;p19"/>
            <p:cNvSpPr/>
            <p:nvPr/>
          </p:nvSpPr>
          <p:spPr>
            <a:xfrm>
              <a:off x="3367088" y="2687637"/>
              <a:ext cx="4576762" cy="4170363"/>
            </a:xfrm>
            <a:custGeom>
              <a:avLst/>
              <a:gdLst/>
              <a:ahLst/>
              <a:cxnLst/>
              <a:rect l="l" t="t" r="r" b="b"/>
              <a:pathLst>
                <a:path w="2883" h="2627" extrusionOk="0">
                  <a:moveTo>
                    <a:pt x="0" y="0"/>
                  </a:moveTo>
                  <a:lnTo>
                    <a:pt x="3" y="3"/>
                  </a:lnTo>
                  <a:lnTo>
                    <a:pt x="2102" y="2627"/>
                  </a:lnTo>
                  <a:lnTo>
                    <a:pt x="2883" y="2627"/>
                  </a:lnTo>
                  <a:lnTo>
                    <a:pt x="225" y="57"/>
                  </a:lnTo>
                  <a:lnTo>
                    <a:pt x="0" y="0"/>
                  </a:lnTo>
                  <a:close/>
                </a:path>
              </a:pathLst>
            </a:custGeom>
            <a:solidFill>
              <a:srgbClr val="1186C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orbel"/>
                <a:ea typeface="Corbel"/>
                <a:cs typeface="Corbel"/>
                <a:sym typeface="Corbel"/>
              </a:endParaRPr>
            </a:p>
          </p:txBody>
        </p:sp>
        <p:sp>
          <p:nvSpPr>
            <p:cNvPr id="143" name="Google Shape;143;p19"/>
            <p:cNvSpPr/>
            <p:nvPr/>
          </p:nvSpPr>
          <p:spPr>
            <a:xfrm>
              <a:off x="2928938" y="2578100"/>
              <a:ext cx="3584575" cy="4279900"/>
            </a:xfrm>
            <a:custGeom>
              <a:avLst/>
              <a:gdLst/>
              <a:ahLst/>
              <a:cxnLst/>
              <a:rect l="l" t="t" r="r" b="b"/>
              <a:pathLst>
                <a:path w="2258" h="2696" extrusionOk="0">
                  <a:moveTo>
                    <a:pt x="2258" y="2696"/>
                  </a:moveTo>
                  <a:lnTo>
                    <a:pt x="264" y="111"/>
                  </a:lnTo>
                  <a:lnTo>
                    <a:pt x="228" y="60"/>
                  </a:lnTo>
                  <a:lnTo>
                    <a:pt x="225" y="57"/>
                  </a:lnTo>
                  <a:lnTo>
                    <a:pt x="0" y="0"/>
                  </a:lnTo>
                  <a:lnTo>
                    <a:pt x="0" y="3"/>
                  </a:lnTo>
                  <a:lnTo>
                    <a:pt x="1697" y="2696"/>
                  </a:lnTo>
                  <a:lnTo>
                    <a:pt x="2258" y="2696"/>
                  </a:lnTo>
                  <a:close/>
                </a:path>
              </a:pathLst>
            </a:custGeom>
            <a:solidFill>
              <a:srgbClr val="3F3F3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orbel"/>
                <a:ea typeface="Corbel"/>
                <a:cs typeface="Corbel"/>
                <a:sym typeface="Corbel"/>
              </a:endParaRPr>
            </a:p>
          </p:txBody>
        </p:sp>
      </p:grpSp>
      <p:sp>
        <p:nvSpPr>
          <p:cNvPr id="144" name="Google Shape;144;p19"/>
          <p:cNvSpPr/>
          <p:nvPr/>
        </p:nvSpPr>
        <p:spPr>
          <a:xfrm>
            <a:off x="0" y="0"/>
            <a:ext cx="12192000" cy="6858002"/>
          </a:xfrm>
          <a:prstGeom prst="rect">
            <a:avLst/>
          </a:prstGeom>
          <a:blipFill rotWithShape="1">
            <a:blip r:embed="rId3">
              <a:alphaModFix/>
            </a:blip>
            <a:stretch>
              <a:fillRect/>
            </a:stretch>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orbel"/>
              <a:ea typeface="Corbel"/>
              <a:cs typeface="Corbel"/>
              <a:sym typeface="Corbel"/>
            </a:endParaRPr>
          </a:p>
        </p:txBody>
      </p:sp>
      <p:sp>
        <p:nvSpPr>
          <p:cNvPr id="145" name="Google Shape;145;p19"/>
          <p:cNvSpPr/>
          <p:nvPr/>
        </p:nvSpPr>
        <p:spPr>
          <a:xfrm>
            <a:off x="0" y="297457"/>
            <a:ext cx="12192000" cy="6858000"/>
          </a:xfrm>
          <a:prstGeom prst="rect">
            <a:avLst/>
          </a:prstGeom>
          <a:blipFill rotWithShape="1">
            <a:blip r:embed="rId3">
              <a:alphaModFix/>
            </a:blip>
            <a:stretch>
              <a:fillRect/>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entury Gothic"/>
              <a:ea typeface="Century Gothic"/>
              <a:cs typeface="Century Gothic"/>
              <a:sym typeface="Century Gothic"/>
            </a:endParaRPr>
          </a:p>
        </p:txBody>
      </p:sp>
      <p:sp>
        <p:nvSpPr>
          <p:cNvPr id="146" name="Google Shape;146;p19"/>
          <p:cNvSpPr txBox="1">
            <a:spLocks noGrp="1"/>
          </p:cNvSpPr>
          <p:nvPr>
            <p:ph type="title"/>
          </p:nvPr>
        </p:nvSpPr>
        <p:spPr>
          <a:xfrm>
            <a:off x="792482" y="821265"/>
            <a:ext cx="6979918" cy="5222117"/>
          </a:xfrm>
          <a:prstGeom prst="rect">
            <a:avLst/>
          </a:prstGeom>
          <a:noFill/>
          <a:ln>
            <a:noFill/>
          </a:ln>
        </p:spPr>
        <p:txBody>
          <a:bodyPr spcFirstLastPara="1" wrap="square" lIns="91425" tIns="45700" rIns="91425" bIns="45700" anchor="ctr" anchorCtr="0">
            <a:noAutofit/>
          </a:bodyPr>
          <a:lstStyle/>
          <a:p>
            <a:pPr algn="l"/>
            <a:r>
              <a:rPr lang="en-IN" sz="1400" b="1" i="0" dirty="0">
                <a:solidFill>
                  <a:schemeClr val="tx1"/>
                </a:solidFill>
                <a:effectLst/>
                <a:latin typeface="Times New Roman" panose="02020603050405020304" pitchFamily="18" charset="0"/>
                <a:cs typeface="Times New Roman" panose="02020603050405020304" pitchFamily="18" charset="0"/>
              </a:rPr>
              <a:t>The Individual Class</a:t>
            </a:r>
            <a:br>
              <a:rPr lang="en-IN" sz="1400" b="1" i="0" dirty="0">
                <a:solidFill>
                  <a:schemeClr val="tx1"/>
                </a:solidFill>
                <a:effectLst/>
                <a:latin typeface="Times New Roman" panose="02020603050405020304" pitchFamily="18" charset="0"/>
                <a:cs typeface="Times New Roman" panose="02020603050405020304" pitchFamily="18" charset="0"/>
              </a:rPr>
            </a:br>
            <a:r>
              <a:rPr lang="en-IN" sz="1400" b="1" i="0" dirty="0">
                <a:solidFill>
                  <a:schemeClr val="tx1"/>
                </a:solidFill>
                <a:effectLst/>
                <a:latin typeface="Times New Roman" panose="02020603050405020304" pitchFamily="18" charset="0"/>
                <a:cs typeface="Times New Roman" panose="02020603050405020304" pitchFamily="18" charset="0"/>
              </a:rPr>
              <a:t>Introduction to the Individual Class:</a:t>
            </a:r>
            <a:br>
              <a:rPr lang="en-IN" sz="1400" b="1" i="0" dirty="0">
                <a:solidFill>
                  <a:schemeClr val="tx1"/>
                </a:solidFill>
                <a:effectLst/>
                <a:latin typeface="Times New Roman" panose="02020603050405020304" pitchFamily="18" charset="0"/>
                <a:cs typeface="Times New Roman" panose="02020603050405020304" pitchFamily="18" charset="0"/>
              </a:rPr>
            </a:br>
            <a:r>
              <a:rPr lang="en-IN" sz="1400" b="1" i="0" dirty="0">
                <a:solidFill>
                  <a:schemeClr val="tx1"/>
                </a:solidFill>
                <a:effectLst/>
                <a:latin typeface="Times New Roman" panose="02020603050405020304" pitchFamily="18" charset="0"/>
                <a:cs typeface="Times New Roman" panose="02020603050405020304" pitchFamily="18" charset="0"/>
              </a:rPr>
              <a:t>Purpose</a:t>
            </a:r>
            <a:r>
              <a:rPr lang="en-IN" sz="1400" b="0" i="0" dirty="0">
                <a:solidFill>
                  <a:schemeClr val="tx1"/>
                </a:solidFill>
                <a:effectLst/>
                <a:latin typeface="Times New Roman" panose="02020603050405020304" pitchFamily="18" charset="0"/>
                <a:cs typeface="Times New Roman" panose="02020603050405020304" pitchFamily="18" charset="0"/>
              </a:rPr>
              <a:t>: Represents a single entity within a population in a disease simulation model.</a:t>
            </a:r>
            <a:br>
              <a:rPr lang="en-IN" sz="1400" b="0" i="0" dirty="0">
                <a:solidFill>
                  <a:schemeClr val="tx1"/>
                </a:solidFill>
                <a:effectLst/>
                <a:latin typeface="Times New Roman" panose="02020603050405020304" pitchFamily="18" charset="0"/>
                <a:cs typeface="Times New Roman" panose="02020603050405020304" pitchFamily="18" charset="0"/>
              </a:rPr>
            </a:br>
            <a:r>
              <a:rPr lang="en-IN" sz="1400" b="1" i="0" dirty="0">
                <a:solidFill>
                  <a:schemeClr val="tx1"/>
                </a:solidFill>
                <a:effectLst/>
                <a:latin typeface="Times New Roman" panose="02020603050405020304" pitchFamily="18" charset="0"/>
                <a:cs typeface="Times New Roman" panose="02020603050405020304" pitchFamily="18" charset="0"/>
              </a:rPr>
              <a:t>Functionality</a:t>
            </a:r>
            <a:r>
              <a:rPr lang="en-IN" sz="1400" b="0" i="0" dirty="0">
                <a:solidFill>
                  <a:schemeClr val="tx1"/>
                </a:solidFill>
                <a:effectLst/>
                <a:latin typeface="Times New Roman" panose="02020603050405020304" pitchFamily="18" charset="0"/>
                <a:cs typeface="Times New Roman" panose="02020603050405020304" pitchFamily="18" charset="0"/>
              </a:rPr>
              <a:t>: Essential for simulating and tracking the </a:t>
            </a:r>
            <a:r>
              <a:rPr lang="en-IN" sz="1400" b="0" i="0" dirty="0" err="1">
                <a:solidFill>
                  <a:schemeClr val="tx1"/>
                </a:solidFill>
                <a:effectLst/>
                <a:latin typeface="Times New Roman" panose="02020603050405020304" pitchFamily="18" charset="0"/>
                <a:cs typeface="Times New Roman" panose="02020603050405020304" pitchFamily="18" charset="0"/>
              </a:rPr>
              <a:t>behavior</a:t>
            </a:r>
            <a:r>
              <a:rPr lang="en-IN" sz="1400" b="0" i="0" dirty="0">
                <a:solidFill>
                  <a:schemeClr val="tx1"/>
                </a:solidFill>
                <a:effectLst/>
                <a:latin typeface="Times New Roman" panose="02020603050405020304" pitchFamily="18" charset="0"/>
                <a:cs typeface="Times New Roman" panose="02020603050405020304" pitchFamily="18" charset="0"/>
              </a:rPr>
              <a:t> and status of each person as they interact with the disease and potential interventions.</a:t>
            </a:r>
            <a:br>
              <a:rPr lang="en-IN" sz="1400" b="0" i="0" dirty="0">
                <a:solidFill>
                  <a:schemeClr val="tx1"/>
                </a:solidFill>
                <a:effectLst/>
                <a:latin typeface="Times New Roman" panose="02020603050405020304" pitchFamily="18" charset="0"/>
                <a:cs typeface="Times New Roman" panose="02020603050405020304" pitchFamily="18" charset="0"/>
              </a:rPr>
            </a:br>
            <a:r>
              <a:rPr lang="en-IN" sz="1400" b="1" i="0" dirty="0">
                <a:solidFill>
                  <a:schemeClr val="tx1"/>
                </a:solidFill>
                <a:effectLst/>
                <a:latin typeface="Times New Roman" panose="02020603050405020304" pitchFamily="18" charset="0"/>
                <a:cs typeface="Times New Roman" panose="02020603050405020304" pitchFamily="18" charset="0"/>
              </a:rPr>
              <a:t>States of an Individual:</a:t>
            </a:r>
            <a:br>
              <a:rPr lang="en-IN" sz="1400" b="1" i="0" dirty="0">
                <a:solidFill>
                  <a:schemeClr val="tx1"/>
                </a:solidFill>
                <a:effectLst/>
                <a:latin typeface="Times New Roman" panose="02020603050405020304" pitchFamily="18" charset="0"/>
                <a:cs typeface="Times New Roman" panose="02020603050405020304" pitchFamily="18" charset="0"/>
              </a:rPr>
            </a:br>
            <a:r>
              <a:rPr lang="en-IN" sz="1400" b="1" i="0" dirty="0">
                <a:solidFill>
                  <a:schemeClr val="tx1"/>
                </a:solidFill>
                <a:effectLst/>
                <a:latin typeface="Times New Roman" panose="02020603050405020304" pitchFamily="18" charset="0"/>
                <a:cs typeface="Times New Roman" panose="02020603050405020304" pitchFamily="18" charset="0"/>
              </a:rPr>
              <a:t>Susceptible</a:t>
            </a:r>
            <a:r>
              <a:rPr lang="en-IN" sz="1400" b="0" i="0" dirty="0">
                <a:solidFill>
                  <a:schemeClr val="tx1"/>
                </a:solidFill>
                <a:effectLst/>
                <a:latin typeface="Times New Roman" panose="02020603050405020304" pitchFamily="18" charset="0"/>
                <a:cs typeface="Times New Roman" panose="02020603050405020304" pitchFamily="18" charset="0"/>
              </a:rPr>
              <a:t>: Not infected but at risk of infection.</a:t>
            </a:r>
            <a:br>
              <a:rPr lang="en-IN" sz="1400" b="0" i="0" dirty="0">
                <a:solidFill>
                  <a:schemeClr val="tx1"/>
                </a:solidFill>
                <a:effectLst/>
                <a:latin typeface="Times New Roman" panose="02020603050405020304" pitchFamily="18" charset="0"/>
                <a:cs typeface="Times New Roman" panose="02020603050405020304" pitchFamily="18" charset="0"/>
              </a:rPr>
            </a:br>
            <a:r>
              <a:rPr lang="en-IN" sz="1400" b="1" i="0" dirty="0">
                <a:solidFill>
                  <a:schemeClr val="tx1"/>
                </a:solidFill>
                <a:effectLst/>
                <a:latin typeface="Times New Roman" panose="02020603050405020304" pitchFamily="18" charset="0"/>
                <a:cs typeface="Times New Roman" panose="02020603050405020304" pitchFamily="18" charset="0"/>
              </a:rPr>
              <a:t>Infected</a:t>
            </a:r>
            <a:r>
              <a:rPr lang="en-IN" sz="1400" b="0" i="0" dirty="0">
                <a:solidFill>
                  <a:schemeClr val="tx1"/>
                </a:solidFill>
                <a:effectLst/>
                <a:latin typeface="Times New Roman" panose="02020603050405020304" pitchFamily="18" charset="0"/>
                <a:cs typeface="Times New Roman" panose="02020603050405020304" pitchFamily="18" charset="0"/>
              </a:rPr>
              <a:t>: Currently has the disease and can transmit it to others.</a:t>
            </a:r>
            <a:br>
              <a:rPr lang="en-IN" sz="1400" b="0" i="0" dirty="0">
                <a:solidFill>
                  <a:schemeClr val="tx1"/>
                </a:solidFill>
                <a:effectLst/>
                <a:latin typeface="Times New Roman" panose="02020603050405020304" pitchFamily="18" charset="0"/>
                <a:cs typeface="Times New Roman" panose="02020603050405020304" pitchFamily="18" charset="0"/>
              </a:rPr>
            </a:br>
            <a:r>
              <a:rPr lang="en-IN" sz="1400" b="1" i="0" dirty="0">
                <a:solidFill>
                  <a:schemeClr val="tx1"/>
                </a:solidFill>
                <a:effectLst/>
                <a:latin typeface="Times New Roman" panose="02020603050405020304" pitchFamily="18" charset="0"/>
                <a:cs typeface="Times New Roman" panose="02020603050405020304" pitchFamily="18" charset="0"/>
              </a:rPr>
              <a:t>Recovered</a:t>
            </a:r>
            <a:r>
              <a:rPr lang="en-IN" sz="1400" b="0" i="0" dirty="0">
                <a:solidFill>
                  <a:schemeClr val="tx1"/>
                </a:solidFill>
                <a:effectLst/>
                <a:latin typeface="Times New Roman" panose="02020603050405020304" pitchFamily="18" charset="0"/>
                <a:cs typeface="Times New Roman" panose="02020603050405020304" pitchFamily="18" charset="0"/>
              </a:rPr>
              <a:t>: Has recovered from the infection and is no longer contagious. May or may not be susceptible to reinfection depending on the disease model.</a:t>
            </a:r>
            <a:br>
              <a:rPr lang="en-IN" sz="1400" b="0" i="0" dirty="0">
                <a:solidFill>
                  <a:schemeClr val="tx1"/>
                </a:solidFill>
                <a:effectLst/>
                <a:latin typeface="Times New Roman" panose="02020603050405020304" pitchFamily="18" charset="0"/>
                <a:cs typeface="Times New Roman" panose="02020603050405020304" pitchFamily="18" charset="0"/>
              </a:rPr>
            </a:br>
            <a:r>
              <a:rPr lang="en-IN" sz="1400" b="1" i="0" dirty="0">
                <a:solidFill>
                  <a:schemeClr val="tx1"/>
                </a:solidFill>
                <a:effectLst/>
                <a:latin typeface="Times New Roman" panose="02020603050405020304" pitchFamily="18" charset="0"/>
                <a:cs typeface="Times New Roman" panose="02020603050405020304" pitchFamily="18" charset="0"/>
              </a:rPr>
              <a:t>Vaccinated</a:t>
            </a:r>
            <a:r>
              <a:rPr lang="en-IN" sz="1400" b="0" i="0" dirty="0">
                <a:solidFill>
                  <a:schemeClr val="tx1"/>
                </a:solidFill>
                <a:effectLst/>
                <a:latin typeface="Times New Roman" panose="02020603050405020304" pitchFamily="18" charset="0"/>
                <a:cs typeface="Times New Roman" panose="02020603050405020304" pitchFamily="18" charset="0"/>
              </a:rPr>
              <a:t>: Has received a vaccine and is presumed to have immunity against the disease.</a:t>
            </a:r>
            <a:br>
              <a:rPr lang="en-IN" sz="1400" b="0" i="0" dirty="0">
                <a:solidFill>
                  <a:schemeClr val="tx1"/>
                </a:solidFill>
                <a:effectLst/>
                <a:latin typeface="Times New Roman" panose="02020603050405020304" pitchFamily="18" charset="0"/>
                <a:cs typeface="Times New Roman" panose="02020603050405020304" pitchFamily="18" charset="0"/>
              </a:rPr>
            </a:br>
            <a:r>
              <a:rPr lang="en-IN" sz="1400" b="1" i="0" dirty="0">
                <a:solidFill>
                  <a:schemeClr val="tx1"/>
                </a:solidFill>
                <a:effectLst/>
                <a:latin typeface="Times New Roman" panose="02020603050405020304" pitchFamily="18" charset="0"/>
                <a:cs typeface="Times New Roman" panose="02020603050405020304" pitchFamily="18" charset="0"/>
              </a:rPr>
              <a:t>Dead</a:t>
            </a:r>
            <a:r>
              <a:rPr lang="en-IN" sz="1400" b="0" i="0" dirty="0">
                <a:solidFill>
                  <a:schemeClr val="tx1"/>
                </a:solidFill>
                <a:effectLst/>
                <a:latin typeface="Times New Roman" panose="02020603050405020304" pitchFamily="18" charset="0"/>
                <a:cs typeface="Times New Roman" panose="02020603050405020304" pitchFamily="18" charset="0"/>
              </a:rPr>
              <a:t>: Has died due to the disease.</a:t>
            </a:r>
            <a:br>
              <a:rPr lang="en-IN" sz="1200" b="0" i="0" dirty="0">
                <a:solidFill>
                  <a:schemeClr val="tx1"/>
                </a:solidFill>
                <a:effectLst/>
                <a:latin typeface="Times New Roman" panose="02020603050405020304" pitchFamily="18" charset="0"/>
                <a:cs typeface="Times New Roman" panose="02020603050405020304" pitchFamily="18" charset="0"/>
              </a:rPr>
            </a:br>
            <a:br>
              <a:rPr lang="en-IN" sz="1200" dirty="0">
                <a:solidFill>
                  <a:schemeClr val="tx1"/>
                </a:solidFill>
                <a:latin typeface="Times New Roman" panose="02020603050405020304" pitchFamily="18" charset="0"/>
                <a:cs typeface="Times New Roman" panose="02020603050405020304" pitchFamily="18" charset="0"/>
              </a:rPr>
            </a:br>
            <a:endParaRPr sz="1200" dirty="0">
              <a:solidFill>
                <a:schemeClr val="tx1"/>
              </a:solidFill>
              <a:latin typeface="Times New Roman" panose="02020603050405020304" pitchFamily="18" charset="0"/>
              <a:cs typeface="Times New Roman" panose="02020603050405020304" pitchFamily="18" charset="0"/>
            </a:endParaRPr>
          </a:p>
        </p:txBody>
      </p:sp>
      <p:pic>
        <p:nvPicPr>
          <p:cNvPr id="5" name="Picture 4" descr="A diagram of a process&#10;&#10;Description automatically generated">
            <a:extLst>
              <a:ext uri="{FF2B5EF4-FFF2-40B4-BE49-F238E27FC236}">
                <a16:creationId xmlns:a16="http://schemas.microsoft.com/office/drawing/2014/main" id="{BA812CB0-C618-DC4D-EB78-420C922384BB}"/>
              </a:ext>
            </a:extLst>
          </p:cNvPr>
          <p:cNvPicPr>
            <a:picLocks noChangeAspect="1"/>
          </p:cNvPicPr>
          <p:nvPr/>
        </p:nvPicPr>
        <p:blipFill>
          <a:blip r:embed="rId4"/>
          <a:stretch>
            <a:fillRect/>
          </a:stretch>
        </p:blipFill>
        <p:spPr>
          <a:xfrm>
            <a:off x="7711097" y="1569332"/>
            <a:ext cx="3934803" cy="3203486"/>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52"/>
        <p:cNvGrpSpPr/>
        <p:nvPr/>
      </p:nvGrpSpPr>
      <p:grpSpPr>
        <a:xfrm>
          <a:off x="0" y="0"/>
          <a:ext cx="0" cy="0"/>
          <a:chOff x="0" y="0"/>
          <a:chExt cx="0" cy="0"/>
        </a:xfrm>
      </p:grpSpPr>
      <p:grpSp>
        <p:nvGrpSpPr>
          <p:cNvPr id="153" name="Google Shape;153;p20"/>
          <p:cNvGrpSpPr/>
          <p:nvPr/>
        </p:nvGrpSpPr>
        <p:grpSpPr>
          <a:xfrm>
            <a:off x="546100" y="-4763"/>
            <a:ext cx="5014912" cy="6862763"/>
            <a:chOff x="2928938" y="-4763"/>
            <a:chExt cx="5014912" cy="6862763"/>
          </a:xfrm>
        </p:grpSpPr>
        <p:sp>
          <p:nvSpPr>
            <p:cNvPr id="154" name="Google Shape;154;p20"/>
            <p:cNvSpPr/>
            <p:nvPr/>
          </p:nvSpPr>
          <p:spPr>
            <a:xfrm>
              <a:off x="3367088" y="-4763"/>
              <a:ext cx="1063625" cy="2782888"/>
            </a:xfrm>
            <a:custGeom>
              <a:avLst/>
              <a:gdLst/>
              <a:ahLst/>
              <a:cxnLst/>
              <a:rect l="l" t="t" r="r" b="b"/>
              <a:pathLst>
                <a:path w="670" h="1753" extrusionOk="0">
                  <a:moveTo>
                    <a:pt x="0" y="1696"/>
                  </a:moveTo>
                  <a:lnTo>
                    <a:pt x="225" y="1753"/>
                  </a:lnTo>
                  <a:lnTo>
                    <a:pt x="670" y="0"/>
                  </a:lnTo>
                  <a:lnTo>
                    <a:pt x="430" y="0"/>
                  </a:lnTo>
                  <a:lnTo>
                    <a:pt x="0" y="1696"/>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orbel"/>
                <a:ea typeface="Corbel"/>
                <a:cs typeface="Corbel"/>
                <a:sym typeface="Corbel"/>
              </a:endParaRPr>
            </a:p>
          </p:txBody>
        </p:sp>
        <p:sp>
          <p:nvSpPr>
            <p:cNvPr id="155" name="Google Shape;155;p20"/>
            <p:cNvSpPr/>
            <p:nvPr/>
          </p:nvSpPr>
          <p:spPr>
            <a:xfrm>
              <a:off x="2928938" y="-4763"/>
              <a:ext cx="1035050" cy="2673350"/>
            </a:xfrm>
            <a:custGeom>
              <a:avLst/>
              <a:gdLst/>
              <a:ahLst/>
              <a:cxnLst/>
              <a:rect l="l" t="t" r="r" b="b"/>
              <a:pathLst>
                <a:path w="652" h="1684" extrusionOk="0">
                  <a:moveTo>
                    <a:pt x="225" y="1684"/>
                  </a:moveTo>
                  <a:lnTo>
                    <a:pt x="652" y="0"/>
                  </a:lnTo>
                  <a:lnTo>
                    <a:pt x="411" y="0"/>
                  </a:lnTo>
                  <a:lnTo>
                    <a:pt x="0" y="1627"/>
                  </a:lnTo>
                  <a:lnTo>
                    <a:pt x="219" y="1681"/>
                  </a:lnTo>
                  <a:lnTo>
                    <a:pt x="225" y="1684"/>
                  </a:lnTo>
                  <a:close/>
                </a:path>
              </a:pathLst>
            </a:custGeom>
            <a:solidFill>
              <a:srgbClr val="59595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orbel"/>
                <a:ea typeface="Corbel"/>
                <a:cs typeface="Corbel"/>
                <a:sym typeface="Corbel"/>
              </a:endParaRPr>
            </a:p>
          </p:txBody>
        </p:sp>
        <p:sp>
          <p:nvSpPr>
            <p:cNvPr id="156" name="Google Shape;156;p20"/>
            <p:cNvSpPr/>
            <p:nvPr/>
          </p:nvSpPr>
          <p:spPr>
            <a:xfrm>
              <a:off x="2928938" y="2582862"/>
              <a:ext cx="2693987" cy="4275138"/>
            </a:xfrm>
            <a:custGeom>
              <a:avLst/>
              <a:gdLst/>
              <a:ahLst/>
              <a:cxnLst/>
              <a:rect l="l" t="t" r="r" b="b"/>
              <a:pathLst>
                <a:path w="1697" h="2693" extrusionOk="0">
                  <a:moveTo>
                    <a:pt x="0" y="0"/>
                  </a:moveTo>
                  <a:lnTo>
                    <a:pt x="1622" y="2693"/>
                  </a:lnTo>
                  <a:lnTo>
                    <a:pt x="1697" y="2693"/>
                  </a:lnTo>
                  <a:lnTo>
                    <a:pt x="0" y="0"/>
                  </a:lnTo>
                  <a:close/>
                </a:path>
              </a:pathLst>
            </a:custGeom>
            <a:solidFill>
              <a:srgbClr val="26262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orbel"/>
                <a:ea typeface="Corbel"/>
                <a:cs typeface="Corbel"/>
                <a:sym typeface="Corbel"/>
              </a:endParaRPr>
            </a:p>
          </p:txBody>
        </p:sp>
        <p:sp>
          <p:nvSpPr>
            <p:cNvPr id="157" name="Google Shape;157;p20"/>
            <p:cNvSpPr/>
            <p:nvPr/>
          </p:nvSpPr>
          <p:spPr>
            <a:xfrm>
              <a:off x="3371850" y="2692400"/>
              <a:ext cx="3332162" cy="4165600"/>
            </a:xfrm>
            <a:custGeom>
              <a:avLst/>
              <a:gdLst/>
              <a:ahLst/>
              <a:cxnLst/>
              <a:rect l="l" t="t" r="r" b="b"/>
              <a:pathLst>
                <a:path w="2099" h="2624" extrusionOk="0">
                  <a:moveTo>
                    <a:pt x="2099" y="2624"/>
                  </a:moveTo>
                  <a:lnTo>
                    <a:pt x="0" y="0"/>
                  </a:lnTo>
                  <a:lnTo>
                    <a:pt x="2021" y="2624"/>
                  </a:lnTo>
                  <a:lnTo>
                    <a:pt x="2099" y="2624"/>
                  </a:lnTo>
                  <a:close/>
                </a:path>
              </a:pathLst>
            </a:custGeom>
            <a:solidFill>
              <a:srgbClr val="0B598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orbel"/>
                <a:ea typeface="Corbel"/>
                <a:cs typeface="Corbel"/>
                <a:sym typeface="Corbel"/>
              </a:endParaRPr>
            </a:p>
          </p:txBody>
        </p:sp>
        <p:sp>
          <p:nvSpPr>
            <p:cNvPr id="158" name="Google Shape;158;p20"/>
            <p:cNvSpPr/>
            <p:nvPr/>
          </p:nvSpPr>
          <p:spPr>
            <a:xfrm>
              <a:off x="3367088" y="2687637"/>
              <a:ext cx="4576762" cy="4170363"/>
            </a:xfrm>
            <a:custGeom>
              <a:avLst/>
              <a:gdLst/>
              <a:ahLst/>
              <a:cxnLst/>
              <a:rect l="l" t="t" r="r" b="b"/>
              <a:pathLst>
                <a:path w="2883" h="2627" extrusionOk="0">
                  <a:moveTo>
                    <a:pt x="0" y="0"/>
                  </a:moveTo>
                  <a:lnTo>
                    <a:pt x="3" y="3"/>
                  </a:lnTo>
                  <a:lnTo>
                    <a:pt x="2102" y="2627"/>
                  </a:lnTo>
                  <a:lnTo>
                    <a:pt x="2883" y="2627"/>
                  </a:lnTo>
                  <a:lnTo>
                    <a:pt x="225" y="57"/>
                  </a:lnTo>
                  <a:lnTo>
                    <a:pt x="0" y="0"/>
                  </a:lnTo>
                  <a:close/>
                </a:path>
              </a:pathLst>
            </a:custGeom>
            <a:solidFill>
              <a:srgbClr val="1186C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orbel"/>
                <a:ea typeface="Corbel"/>
                <a:cs typeface="Corbel"/>
                <a:sym typeface="Corbel"/>
              </a:endParaRPr>
            </a:p>
          </p:txBody>
        </p:sp>
        <p:sp>
          <p:nvSpPr>
            <p:cNvPr id="159" name="Google Shape;159;p20"/>
            <p:cNvSpPr/>
            <p:nvPr/>
          </p:nvSpPr>
          <p:spPr>
            <a:xfrm>
              <a:off x="2928938" y="2578100"/>
              <a:ext cx="3584575" cy="4279900"/>
            </a:xfrm>
            <a:custGeom>
              <a:avLst/>
              <a:gdLst/>
              <a:ahLst/>
              <a:cxnLst/>
              <a:rect l="l" t="t" r="r" b="b"/>
              <a:pathLst>
                <a:path w="2258" h="2696" extrusionOk="0">
                  <a:moveTo>
                    <a:pt x="2258" y="2696"/>
                  </a:moveTo>
                  <a:lnTo>
                    <a:pt x="264" y="111"/>
                  </a:lnTo>
                  <a:lnTo>
                    <a:pt x="228" y="60"/>
                  </a:lnTo>
                  <a:lnTo>
                    <a:pt x="225" y="57"/>
                  </a:lnTo>
                  <a:lnTo>
                    <a:pt x="0" y="0"/>
                  </a:lnTo>
                  <a:lnTo>
                    <a:pt x="0" y="3"/>
                  </a:lnTo>
                  <a:lnTo>
                    <a:pt x="1697" y="2696"/>
                  </a:lnTo>
                  <a:lnTo>
                    <a:pt x="2258" y="2696"/>
                  </a:lnTo>
                  <a:close/>
                </a:path>
              </a:pathLst>
            </a:custGeom>
            <a:solidFill>
              <a:srgbClr val="3F3F3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orbel"/>
                <a:ea typeface="Corbel"/>
                <a:cs typeface="Corbel"/>
                <a:sym typeface="Corbel"/>
              </a:endParaRPr>
            </a:p>
          </p:txBody>
        </p:sp>
      </p:grpSp>
      <p:sp>
        <p:nvSpPr>
          <p:cNvPr id="160" name="Google Shape;160;p20"/>
          <p:cNvSpPr/>
          <p:nvPr/>
        </p:nvSpPr>
        <p:spPr>
          <a:xfrm>
            <a:off x="0" y="0"/>
            <a:ext cx="12192000" cy="6858002"/>
          </a:xfrm>
          <a:prstGeom prst="rect">
            <a:avLst/>
          </a:prstGeom>
          <a:blipFill rotWithShape="1">
            <a:blip r:embed="rId3">
              <a:alphaModFix/>
            </a:blip>
            <a:stretch>
              <a:fillRect/>
            </a:stretch>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orbel"/>
              <a:ea typeface="Corbel"/>
              <a:cs typeface="Corbel"/>
              <a:sym typeface="Corbel"/>
            </a:endParaRPr>
          </a:p>
        </p:txBody>
      </p:sp>
      <p:sp>
        <p:nvSpPr>
          <p:cNvPr id="161" name="Google Shape;161;p20"/>
          <p:cNvSpPr/>
          <p:nvPr/>
        </p:nvSpPr>
        <p:spPr>
          <a:xfrm>
            <a:off x="0" y="297458"/>
            <a:ext cx="12192000" cy="6858000"/>
          </a:xfrm>
          <a:prstGeom prst="rect">
            <a:avLst/>
          </a:prstGeom>
          <a:blipFill rotWithShape="1">
            <a:blip r:embed="rId3">
              <a:alphaModFix/>
            </a:blip>
            <a:stretch>
              <a:fillRect/>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entury Gothic"/>
              <a:ea typeface="Century Gothic"/>
              <a:cs typeface="Century Gothic"/>
              <a:sym typeface="Century Gothic"/>
            </a:endParaRPr>
          </a:p>
        </p:txBody>
      </p:sp>
      <p:sp>
        <p:nvSpPr>
          <p:cNvPr id="162" name="Google Shape;162;p20"/>
          <p:cNvSpPr txBox="1">
            <a:spLocks noGrp="1"/>
          </p:cNvSpPr>
          <p:nvPr>
            <p:ph type="title"/>
          </p:nvPr>
        </p:nvSpPr>
        <p:spPr>
          <a:xfrm>
            <a:off x="792482" y="821265"/>
            <a:ext cx="7900944" cy="6036735"/>
          </a:xfrm>
          <a:prstGeom prst="rect">
            <a:avLst/>
          </a:prstGeom>
          <a:noFill/>
          <a:ln>
            <a:noFill/>
          </a:ln>
        </p:spPr>
        <p:txBody>
          <a:bodyPr spcFirstLastPara="1" wrap="square" lIns="91425" tIns="45700" rIns="91425" bIns="45700" anchor="ctr" anchorCtr="0">
            <a:normAutofit fontScale="90000"/>
          </a:bodyPr>
          <a:lstStyle/>
          <a:p>
            <a:pPr marL="0" lvl="0" indent="0" algn="l" rtl="0">
              <a:spcBef>
                <a:spcPts val="0"/>
              </a:spcBef>
              <a:spcAft>
                <a:spcPts val="0"/>
              </a:spcAft>
              <a:buClr>
                <a:schemeClr val="dk1"/>
              </a:buClr>
              <a:buSzPts val="1600"/>
              <a:buFont typeface="Times New Roman"/>
              <a:buNone/>
            </a:pPr>
            <a:r>
              <a:rPr lang="en-IN" sz="1600" b="1" i="0" dirty="0">
                <a:solidFill>
                  <a:schemeClr val="tx1"/>
                </a:solidFill>
                <a:effectLst/>
                <a:latin typeface="Times New Roman" panose="02020603050405020304" pitchFamily="18" charset="0"/>
                <a:cs typeface="Times New Roman" panose="02020603050405020304" pitchFamily="18" charset="0"/>
              </a:rPr>
              <a:t>Key Methods and Their Functions:</a:t>
            </a:r>
            <a:br>
              <a:rPr lang="en-IN" sz="1600" b="1" i="0" dirty="0">
                <a:solidFill>
                  <a:schemeClr val="tx1"/>
                </a:solidFill>
                <a:effectLst/>
                <a:latin typeface="Times New Roman" panose="02020603050405020304" pitchFamily="18" charset="0"/>
                <a:cs typeface="Times New Roman" panose="02020603050405020304" pitchFamily="18" charset="0"/>
              </a:rPr>
            </a:br>
            <a:r>
              <a:rPr lang="en-IN" sz="1600" b="1" i="0" dirty="0">
                <a:solidFill>
                  <a:schemeClr val="tx1"/>
                </a:solidFill>
                <a:effectLst/>
                <a:latin typeface="Times New Roman" panose="02020603050405020304" pitchFamily="18" charset="0"/>
                <a:cs typeface="Times New Roman" panose="02020603050405020304" pitchFamily="18" charset="0"/>
              </a:rPr>
              <a:t>infection(double </a:t>
            </a:r>
            <a:r>
              <a:rPr lang="en-IN" sz="1600" b="1" i="0" dirty="0" err="1">
                <a:solidFill>
                  <a:schemeClr val="tx1"/>
                </a:solidFill>
                <a:effectLst/>
                <a:latin typeface="Times New Roman" panose="02020603050405020304" pitchFamily="18" charset="0"/>
                <a:cs typeface="Times New Roman" panose="02020603050405020304" pitchFamily="18" charset="0"/>
              </a:rPr>
              <a:t>infectionRate</a:t>
            </a:r>
            <a:r>
              <a:rPr lang="en-IN" sz="1600" b="1" i="0" dirty="0">
                <a:solidFill>
                  <a:schemeClr val="tx1"/>
                </a:solidFill>
                <a:effectLst/>
                <a:latin typeface="Times New Roman" panose="02020603050405020304" pitchFamily="18" charset="0"/>
                <a:cs typeface="Times New Roman" panose="02020603050405020304" pitchFamily="18" charset="0"/>
              </a:rPr>
              <a:t>, Individual &amp;</a:t>
            </a:r>
            <a:r>
              <a:rPr lang="en-IN" sz="1600" b="1" i="0" dirty="0" err="1">
                <a:solidFill>
                  <a:schemeClr val="tx1"/>
                </a:solidFill>
                <a:effectLst/>
                <a:latin typeface="Times New Roman" panose="02020603050405020304" pitchFamily="18" charset="0"/>
                <a:cs typeface="Times New Roman" panose="02020603050405020304" pitchFamily="18" charset="0"/>
              </a:rPr>
              <a:t>sick_individual</a:t>
            </a:r>
            <a:r>
              <a:rPr lang="en-IN" sz="1600" b="1" i="0" dirty="0">
                <a:solidFill>
                  <a:schemeClr val="tx1"/>
                </a:solidFill>
                <a:effectLst/>
                <a:latin typeface="Times New Roman" panose="02020603050405020304" pitchFamily="18" charset="0"/>
                <a:cs typeface="Times New Roman" panose="02020603050405020304" pitchFamily="18" charset="0"/>
              </a:rPr>
              <a:t>)</a:t>
            </a:r>
            <a:r>
              <a:rPr lang="en-IN" sz="1600" b="0" i="0" dirty="0">
                <a:solidFill>
                  <a:schemeClr val="tx1"/>
                </a:solidFill>
                <a:effectLst/>
                <a:latin typeface="Times New Roman" panose="02020603050405020304" pitchFamily="18" charset="0"/>
                <a:cs typeface="Times New Roman" panose="02020603050405020304" pitchFamily="18" charset="0"/>
              </a:rPr>
              <a:t>:</a:t>
            </a:r>
            <a:br>
              <a:rPr lang="en-IN" sz="1600" b="0" i="0" dirty="0">
                <a:solidFill>
                  <a:schemeClr val="tx1"/>
                </a:solidFill>
                <a:effectLst/>
                <a:latin typeface="Times New Roman" panose="02020603050405020304" pitchFamily="18" charset="0"/>
                <a:cs typeface="Times New Roman" panose="02020603050405020304" pitchFamily="18" charset="0"/>
              </a:rPr>
            </a:br>
            <a:r>
              <a:rPr lang="en-IN" sz="1600" b="0" i="0" dirty="0">
                <a:solidFill>
                  <a:schemeClr val="tx1"/>
                </a:solidFill>
                <a:effectLst/>
                <a:latin typeface="Times New Roman" panose="02020603050405020304" pitchFamily="18" charset="0"/>
                <a:cs typeface="Times New Roman" panose="02020603050405020304" pitchFamily="18" charset="0"/>
              </a:rPr>
              <a:t>Updates the individual's state to Infected based on the infection rate and interaction with a sick individual.</a:t>
            </a:r>
            <a:br>
              <a:rPr lang="en-IN" sz="1600" b="0" i="0" dirty="0">
                <a:solidFill>
                  <a:schemeClr val="tx1"/>
                </a:solidFill>
                <a:effectLst/>
                <a:latin typeface="Times New Roman" panose="02020603050405020304" pitchFamily="18" charset="0"/>
                <a:cs typeface="Times New Roman" panose="02020603050405020304" pitchFamily="18" charset="0"/>
              </a:rPr>
            </a:br>
            <a:r>
              <a:rPr lang="en-IN" sz="1600" b="0" i="0" dirty="0">
                <a:solidFill>
                  <a:schemeClr val="tx1"/>
                </a:solidFill>
                <a:effectLst/>
                <a:latin typeface="Times New Roman" panose="02020603050405020304" pitchFamily="18" charset="0"/>
                <a:cs typeface="Times New Roman" panose="02020603050405020304" pitchFamily="18" charset="0"/>
              </a:rPr>
              <a:t>Accounts for the virus's mutation through the </a:t>
            </a:r>
            <a:r>
              <a:rPr lang="en-IN" sz="1600" b="0" i="0" dirty="0" err="1">
                <a:solidFill>
                  <a:schemeClr val="tx1"/>
                </a:solidFill>
                <a:effectLst/>
                <a:latin typeface="Times New Roman" panose="02020603050405020304" pitchFamily="18" charset="0"/>
                <a:cs typeface="Times New Roman" panose="02020603050405020304" pitchFamily="18" charset="0"/>
              </a:rPr>
              <a:t>mutation_count</a:t>
            </a:r>
            <a:r>
              <a:rPr lang="en-IN" sz="1600" b="0" i="0" dirty="0">
                <a:solidFill>
                  <a:schemeClr val="tx1"/>
                </a:solidFill>
                <a:effectLst/>
                <a:latin typeface="Times New Roman" panose="02020603050405020304" pitchFamily="18" charset="0"/>
                <a:cs typeface="Times New Roman" panose="02020603050405020304" pitchFamily="18" charset="0"/>
              </a:rPr>
              <a:t> attribute.</a:t>
            </a:r>
            <a:br>
              <a:rPr lang="en-IN" sz="1600" b="0" i="0" dirty="0">
                <a:solidFill>
                  <a:schemeClr val="tx1"/>
                </a:solidFill>
                <a:effectLst/>
                <a:latin typeface="Times New Roman" panose="02020603050405020304" pitchFamily="18" charset="0"/>
                <a:cs typeface="Times New Roman" panose="02020603050405020304" pitchFamily="18" charset="0"/>
              </a:rPr>
            </a:br>
            <a:r>
              <a:rPr lang="en-IN" sz="1600" b="1" i="0" dirty="0">
                <a:solidFill>
                  <a:schemeClr val="tx1"/>
                </a:solidFill>
                <a:effectLst/>
                <a:latin typeface="Times New Roman" panose="02020603050405020304" pitchFamily="18" charset="0"/>
                <a:cs typeface="Times New Roman" panose="02020603050405020304" pitchFamily="18" charset="0"/>
              </a:rPr>
              <a:t>recover(double </a:t>
            </a:r>
            <a:r>
              <a:rPr lang="en-IN" sz="1600" b="1" i="0" dirty="0" err="1">
                <a:solidFill>
                  <a:schemeClr val="tx1"/>
                </a:solidFill>
                <a:effectLst/>
                <a:latin typeface="Times New Roman" panose="02020603050405020304" pitchFamily="18" charset="0"/>
                <a:cs typeface="Times New Roman" panose="02020603050405020304" pitchFamily="18" charset="0"/>
              </a:rPr>
              <a:t>recoveryRate</a:t>
            </a:r>
            <a:r>
              <a:rPr lang="en-IN" sz="1600" b="1" i="0" dirty="0">
                <a:solidFill>
                  <a:schemeClr val="tx1"/>
                </a:solidFill>
                <a:effectLst/>
                <a:latin typeface="Times New Roman" panose="02020603050405020304" pitchFamily="18" charset="0"/>
                <a:cs typeface="Times New Roman" panose="02020603050405020304" pitchFamily="18" charset="0"/>
              </a:rPr>
              <a:t>)</a:t>
            </a:r>
            <a:r>
              <a:rPr lang="en-IN" sz="1600" b="0" i="0" dirty="0">
                <a:solidFill>
                  <a:schemeClr val="tx1"/>
                </a:solidFill>
                <a:effectLst/>
                <a:latin typeface="Times New Roman" panose="02020603050405020304" pitchFamily="18" charset="0"/>
                <a:cs typeface="Times New Roman" panose="02020603050405020304" pitchFamily="18" charset="0"/>
              </a:rPr>
              <a:t>:</a:t>
            </a:r>
            <a:br>
              <a:rPr lang="en-IN" sz="1600" b="0" i="0" dirty="0">
                <a:solidFill>
                  <a:schemeClr val="tx1"/>
                </a:solidFill>
                <a:effectLst/>
                <a:latin typeface="Times New Roman" panose="02020603050405020304" pitchFamily="18" charset="0"/>
                <a:cs typeface="Times New Roman" panose="02020603050405020304" pitchFamily="18" charset="0"/>
              </a:rPr>
            </a:br>
            <a:r>
              <a:rPr lang="en-IN" sz="1600" b="0" i="0" dirty="0">
                <a:solidFill>
                  <a:schemeClr val="tx1"/>
                </a:solidFill>
                <a:effectLst/>
                <a:latin typeface="Times New Roman" panose="02020603050405020304" pitchFamily="18" charset="0"/>
                <a:cs typeface="Times New Roman" panose="02020603050405020304" pitchFamily="18" charset="0"/>
              </a:rPr>
              <a:t>Changes an Infected individual's state to Recovered based on a given recovery rate.</a:t>
            </a:r>
            <a:br>
              <a:rPr lang="en-IN" sz="1600" b="0" i="0" dirty="0">
                <a:solidFill>
                  <a:schemeClr val="tx1"/>
                </a:solidFill>
                <a:effectLst/>
                <a:latin typeface="Times New Roman" panose="02020603050405020304" pitchFamily="18" charset="0"/>
                <a:cs typeface="Times New Roman" panose="02020603050405020304" pitchFamily="18" charset="0"/>
              </a:rPr>
            </a:br>
            <a:r>
              <a:rPr lang="en-IN" sz="1600" b="0" i="0" dirty="0">
                <a:solidFill>
                  <a:schemeClr val="tx1"/>
                </a:solidFill>
                <a:effectLst/>
                <a:latin typeface="Times New Roman" panose="02020603050405020304" pitchFamily="18" charset="0"/>
                <a:cs typeface="Times New Roman" panose="02020603050405020304" pitchFamily="18" charset="0"/>
              </a:rPr>
              <a:t>Updates the </a:t>
            </a:r>
            <a:r>
              <a:rPr lang="en-IN" sz="1600" b="0" i="0" dirty="0" err="1">
                <a:solidFill>
                  <a:schemeClr val="tx1"/>
                </a:solidFill>
                <a:effectLst/>
                <a:latin typeface="Times New Roman" panose="02020603050405020304" pitchFamily="18" charset="0"/>
                <a:cs typeface="Times New Roman" panose="02020603050405020304" pitchFamily="18" charset="0"/>
              </a:rPr>
              <a:t>recover_level</a:t>
            </a:r>
            <a:r>
              <a:rPr lang="en-IN" sz="1600" b="0" i="0" dirty="0">
                <a:solidFill>
                  <a:schemeClr val="tx1"/>
                </a:solidFill>
                <a:effectLst/>
                <a:latin typeface="Times New Roman" panose="02020603050405020304" pitchFamily="18" charset="0"/>
                <a:cs typeface="Times New Roman" panose="02020603050405020304" pitchFamily="18" charset="0"/>
              </a:rPr>
              <a:t> to represent immunity against certain levels of virus </a:t>
            </a:r>
            <a:br>
              <a:rPr lang="en-IN" sz="1600" b="0" i="0" dirty="0">
                <a:solidFill>
                  <a:schemeClr val="tx1"/>
                </a:solidFill>
                <a:effectLst/>
                <a:latin typeface="Times New Roman" panose="02020603050405020304" pitchFamily="18" charset="0"/>
                <a:cs typeface="Times New Roman" panose="02020603050405020304" pitchFamily="18" charset="0"/>
              </a:rPr>
            </a:br>
            <a:r>
              <a:rPr lang="en-IN" sz="1600" b="0" i="0" dirty="0">
                <a:solidFill>
                  <a:schemeClr val="tx1"/>
                </a:solidFill>
                <a:effectLst/>
                <a:latin typeface="Times New Roman" panose="02020603050405020304" pitchFamily="18" charset="0"/>
                <a:cs typeface="Times New Roman" panose="02020603050405020304" pitchFamily="18" charset="0"/>
              </a:rPr>
              <a:t>mutation.</a:t>
            </a:r>
            <a:br>
              <a:rPr lang="en-IN" sz="1600" b="0" i="0" dirty="0">
                <a:solidFill>
                  <a:schemeClr val="tx1"/>
                </a:solidFill>
                <a:effectLst/>
                <a:latin typeface="Times New Roman" panose="02020603050405020304" pitchFamily="18" charset="0"/>
                <a:cs typeface="Times New Roman" panose="02020603050405020304" pitchFamily="18" charset="0"/>
              </a:rPr>
            </a:br>
            <a:r>
              <a:rPr lang="en-IN" sz="1600" b="1" i="0" dirty="0">
                <a:solidFill>
                  <a:schemeClr val="tx1"/>
                </a:solidFill>
                <a:effectLst/>
                <a:latin typeface="Times New Roman" panose="02020603050405020304" pitchFamily="18" charset="0"/>
                <a:cs typeface="Times New Roman" panose="02020603050405020304" pitchFamily="18" charset="0"/>
              </a:rPr>
              <a:t>vaccinate()</a:t>
            </a:r>
            <a:r>
              <a:rPr lang="en-IN" sz="1600" b="0" i="0" dirty="0">
                <a:solidFill>
                  <a:schemeClr val="tx1"/>
                </a:solidFill>
                <a:effectLst/>
                <a:latin typeface="Times New Roman" panose="02020603050405020304" pitchFamily="18" charset="0"/>
                <a:cs typeface="Times New Roman" panose="02020603050405020304" pitchFamily="18" charset="0"/>
              </a:rPr>
              <a:t>:</a:t>
            </a:r>
            <a:br>
              <a:rPr lang="en-IN" sz="1600" b="0" i="0" dirty="0">
                <a:solidFill>
                  <a:schemeClr val="tx1"/>
                </a:solidFill>
                <a:effectLst/>
                <a:latin typeface="Times New Roman" panose="02020603050405020304" pitchFamily="18" charset="0"/>
                <a:cs typeface="Times New Roman" panose="02020603050405020304" pitchFamily="18" charset="0"/>
              </a:rPr>
            </a:br>
            <a:r>
              <a:rPr lang="en-IN" sz="1600" b="0" i="0" dirty="0">
                <a:solidFill>
                  <a:schemeClr val="tx1"/>
                </a:solidFill>
                <a:effectLst/>
                <a:latin typeface="Times New Roman" panose="02020603050405020304" pitchFamily="18" charset="0"/>
                <a:cs typeface="Times New Roman" panose="02020603050405020304" pitchFamily="18" charset="0"/>
              </a:rPr>
              <a:t>Modifies the state of a Susceptible or Recovered individual to Vaccinated, simulating</a:t>
            </a:r>
            <a:br>
              <a:rPr lang="en-IN" sz="1600" b="0" i="0" dirty="0">
                <a:solidFill>
                  <a:schemeClr val="tx1"/>
                </a:solidFill>
                <a:effectLst/>
                <a:latin typeface="Times New Roman" panose="02020603050405020304" pitchFamily="18" charset="0"/>
                <a:cs typeface="Times New Roman" panose="02020603050405020304" pitchFamily="18" charset="0"/>
              </a:rPr>
            </a:br>
            <a:r>
              <a:rPr lang="en-IN" sz="1600" b="0" i="0" dirty="0">
                <a:solidFill>
                  <a:schemeClr val="tx1"/>
                </a:solidFill>
                <a:effectLst/>
                <a:latin typeface="Times New Roman" panose="02020603050405020304" pitchFamily="18" charset="0"/>
                <a:cs typeface="Times New Roman" panose="02020603050405020304" pitchFamily="18" charset="0"/>
              </a:rPr>
              <a:t> the effect of vaccination.</a:t>
            </a:r>
            <a:br>
              <a:rPr lang="en-IN" sz="1600" b="0" i="0" dirty="0">
                <a:solidFill>
                  <a:schemeClr val="tx1"/>
                </a:solidFill>
                <a:effectLst/>
                <a:latin typeface="Times New Roman" panose="02020603050405020304" pitchFamily="18" charset="0"/>
                <a:cs typeface="Times New Roman" panose="02020603050405020304" pitchFamily="18" charset="0"/>
              </a:rPr>
            </a:br>
            <a:r>
              <a:rPr lang="en-IN" sz="1600" b="0" i="0" dirty="0">
                <a:solidFill>
                  <a:schemeClr val="tx1"/>
                </a:solidFill>
                <a:effectLst/>
                <a:latin typeface="Times New Roman" panose="02020603050405020304" pitchFamily="18" charset="0"/>
                <a:cs typeface="Times New Roman" panose="02020603050405020304" pitchFamily="18" charset="0"/>
              </a:rPr>
              <a:t>Important for </a:t>
            </a:r>
            <a:r>
              <a:rPr lang="en-IN" sz="1600" b="0" i="0" dirty="0" err="1">
                <a:solidFill>
                  <a:schemeClr val="tx1"/>
                </a:solidFill>
                <a:effectLst/>
                <a:latin typeface="Times New Roman" panose="02020603050405020304" pitchFamily="18" charset="0"/>
                <a:cs typeface="Times New Roman" panose="02020603050405020304" pitchFamily="18" charset="0"/>
              </a:rPr>
              <a:t>modeling</a:t>
            </a:r>
            <a:r>
              <a:rPr lang="en-IN" sz="1600" b="0" i="0" dirty="0">
                <a:solidFill>
                  <a:schemeClr val="tx1"/>
                </a:solidFill>
                <a:effectLst/>
                <a:latin typeface="Times New Roman" panose="02020603050405020304" pitchFamily="18" charset="0"/>
                <a:cs typeface="Times New Roman" panose="02020603050405020304" pitchFamily="18" charset="0"/>
              </a:rPr>
              <a:t> the impact of vaccination campaigns on disease dynamics.</a:t>
            </a:r>
            <a:br>
              <a:rPr lang="en-IN" sz="1600" b="0" i="0" dirty="0">
                <a:solidFill>
                  <a:schemeClr val="tx1"/>
                </a:solidFill>
                <a:effectLst/>
                <a:latin typeface="Times New Roman" panose="02020603050405020304" pitchFamily="18" charset="0"/>
                <a:cs typeface="Times New Roman" panose="02020603050405020304" pitchFamily="18" charset="0"/>
              </a:rPr>
            </a:br>
            <a:r>
              <a:rPr lang="en-IN" sz="1600" b="1" i="0" dirty="0">
                <a:solidFill>
                  <a:schemeClr val="tx1"/>
                </a:solidFill>
                <a:effectLst/>
                <a:latin typeface="Times New Roman" panose="02020603050405020304" pitchFamily="18" charset="0"/>
                <a:cs typeface="Times New Roman" panose="02020603050405020304" pitchFamily="18" charset="0"/>
              </a:rPr>
              <a:t>die()</a:t>
            </a:r>
            <a:r>
              <a:rPr lang="en-IN" sz="1600" b="0" i="0" dirty="0">
                <a:solidFill>
                  <a:schemeClr val="tx1"/>
                </a:solidFill>
                <a:effectLst/>
                <a:latin typeface="Times New Roman" panose="02020603050405020304" pitchFamily="18" charset="0"/>
                <a:cs typeface="Times New Roman" panose="02020603050405020304" pitchFamily="18" charset="0"/>
              </a:rPr>
              <a:t>:</a:t>
            </a:r>
            <a:br>
              <a:rPr lang="en-IN" sz="1600" b="0" i="0" dirty="0">
                <a:solidFill>
                  <a:schemeClr val="tx1"/>
                </a:solidFill>
                <a:effectLst/>
                <a:latin typeface="Times New Roman" panose="02020603050405020304" pitchFamily="18" charset="0"/>
                <a:cs typeface="Times New Roman" panose="02020603050405020304" pitchFamily="18" charset="0"/>
              </a:rPr>
            </a:br>
            <a:r>
              <a:rPr lang="en-IN" sz="1600" b="0" i="0" dirty="0">
                <a:solidFill>
                  <a:schemeClr val="tx1"/>
                </a:solidFill>
                <a:effectLst/>
                <a:latin typeface="Times New Roman" panose="02020603050405020304" pitchFamily="18" charset="0"/>
                <a:cs typeface="Times New Roman" panose="02020603050405020304" pitchFamily="18" charset="0"/>
              </a:rPr>
              <a:t>Transitions the state to Dead for an individual, affecting the counts of Infected and </a:t>
            </a:r>
            <a:br>
              <a:rPr lang="en-IN" sz="1600" b="0" i="0" dirty="0">
                <a:solidFill>
                  <a:schemeClr val="tx1"/>
                </a:solidFill>
                <a:effectLst/>
                <a:latin typeface="Times New Roman" panose="02020603050405020304" pitchFamily="18" charset="0"/>
                <a:cs typeface="Times New Roman" panose="02020603050405020304" pitchFamily="18" charset="0"/>
              </a:rPr>
            </a:br>
            <a:r>
              <a:rPr lang="en-IN" sz="1600" b="0" i="0" dirty="0">
                <a:solidFill>
                  <a:schemeClr val="tx1"/>
                </a:solidFill>
                <a:effectLst/>
                <a:latin typeface="Times New Roman" panose="02020603050405020304" pitchFamily="18" charset="0"/>
                <a:cs typeface="Times New Roman" panose="02020603050405020304" pitchFamily="18" charset="0"/>
              </a:rPr>
              <a:t>Died in the population.</a:t>
            </a:r>
            <a:br>
              <a:rPr lang="en-IN" sz="1600" b="0" i="0" dirty="0">
                <a:solidFill>
                  <a:schemeClr val="tx1"/>
                </a:solidFill>
                <a:effectLst/>
                <a:latin typeface="Times New Roman" panose="02020603050405020304" pitchFamily="18" charset="0"/>
                <a:cs typeface="Times New Roman" panose="02020603050405020304" pitchFamily="18" charset="0"/>
              </a:rPr>
            </a:br>
            <a:r>
              <a:rPr lang="en-IN" sz="1600" b="1" i="0" dirty="0">
                <a:solidFill>
                  <a:schemeClr val="tx1"/>
                </a:solidFill>
                <a:effectLst/>
                <a:latin typeface="Times New Roman" panose="02020603050405020304" pitchFamily="18" charset="0"/>
                <a:cs typeface="Times New Roman" panose="02020603050405020304" pitchFamily="18" charset="0"/>
              </a:rPr>
              <a:t>Additional Features:</a:t>
            </a:r>
            <a:br>
              <a:rPr lang="en-IN" sz="1600" b="1" i="0" dirty="0">
                <a:solidFill>
                  <a:schemeClr val="tx1"/>
                </a:solidFill>
                <a:effectLst/>
                <a:latin typeface="Times New Roman" panose="02020603050405020304" pitchFamily="18" charset="0"/>
                <a:cs typeface="Times New Roman" panose="02020603050405020304" pitchFamily="18" charset="0"/>
              </a:rPr>
            </a:br>
            <a:r>
              <a:rPr lang="en-IN" sz="1600" b="1" i="0" dirty="0">
                <a:solidFill>
                  <a:schemeClr val="tx1"/>
                </a:solidFill>
                <a:effectLst/>
                <a:latin typeface="Times New Roman" panose="02020603050405020304" pitchFamily="18" charset="0"/>
                <a:cs typeface="Times New Roman" panose="02020603050405020304" pitchFamily="18" charset="0"/>
              </a:rPr>
              <a:t>Social Activity Level</a:t>
            </a:r>
            <a:r>
              <a:rPr lang="en-IN" sz="1600" b="0" i="0" dirty="0">
                <a:solidFill>
                  <a:schemeClr val="tx1"/>
                </a:solidFill>
                <a:effectLst/>
                <a:latin typeface="Times New Roman" panose="02020603050405020304" pitchFamily="18" charset="0"/>
                <a:cs typeface="Times New Roman" panose="02020603050405020304" pitchFamily="18" charset="0"/>
              </a:rPr>
              <a:t>:</a:t>
            </a:r>
            <a:br>
              <a:rPr lang="en-IN" sz="1600" b="0" i="0" dirty="0">
                <a:solidFill>
                  <a:schemeClr val="tx1"/>
                </a:solidFill>
                <a:effectLst/>
                <a:latin typeface="Times New Roman" panose="02020603050405020304" pitchFamily="18" charset="0"/>
                <a:cs typeface="Times New Roman" panose="02020603050405020304" pitchFamily="18" charset="0"/>
              </a:rPr>
            </a:br>
            <a:r>
              <a:rPr lang="en-IN" sz="1600" b="0" i="0" dirty="0">
                <a:solidFill>
                  <a:schemeClr val="tx1"/>
                </a:solidFill>
                <a:effectLst/>
                <a:latin typeface="Times New Roman" panose="02020603050405020304" pitchFamily="18" charset="0"/>
                <a:cs typeface="Times New Roman" panose="02020603050405020304" pitchFamily="18" charset="0"/>
              </a:rPr>
              <a:t>Each individual has a </a:t>
            </a:r>
            <a:r>
              <a:rPr lang="en-IN" sz="1600" b="0" i="0" dirty="0" err="1">
                <a:solidFill>
                  <a:schemeClr val="tx1"/>
                </a:solidFill>
                <a:effectLst/>
                <a:latin typeface="Times New Roman" panose="02020603050405020304" pitchFamily="18" charset="0"/>
                <a:cs typeface="Times New Roman" panose="02020603050405020304" pitchFamily="18" charset="0"/>
              </a:rPr>
              <a:t>socialActivityLevel</a:t>
            </a:r>
            <a:r>
              <a:rPr lang="en-IN" sz="1600" b="0" i="0" dirty="0">
                <a:solidFill>
                  <a:schemeClr val="tx1"/>
                </a:solidFill>
                <a:effectLst/>
                <a:latin typeface="Times New Roman" panose="02020603050405020304" pitchFamily="18" charset="0"/>
                <a:cs typeface="Times New Roman" panose="02020603050405020304" pitchFamily="18" charset="0"/>
              </a:rPr>
              <a:t> that determines the number of contacts they</a:t>
            </a:r>
            <a:br>
              <a:rPr lang="en-IN" sz="1600" b="0" i="0" dirty="0">
                <a:solidFill>
                  <a:schemeClr val="tx1"/>
                </a:solidFill>
                <a:effectLst/>
                <a:latin typeface="Times New Roman" panose="02020603050405020304" pitchFamily="18" charset="0"/>
                <a:cs typeface="Times New Roman" panose="02020603050405020304" pitchFamily="18" charset="0"/>
              </a:rPr>
            </a:br>
            <a:r>
              <a:rPr lang="en-IN" sz="1600" b="0" i="0" dirty="0">
                <a:solidFill>
                  <a:schemeClr val="tx1"/>
                </a:solidFill>
                <a:effectLst/>
                <a:latin typeface="Times New Roman" panose="02020603050405020304" pitchFamily="18" charset="0"/>
                <a:cs typeface="Times New Roman" panose="02020603050405020304" pitchFamily="18" charset="0"/>
              </a:rPr>
              <a:t> have, affecting the spread of the disease.</a:t>
            </a:r>
            <a:br>
              <a:rPr lang="en-IN" sz="1600" b="0" i="0" dirty="0">
                <a:solidFill>
                  <a:schemeClr val="tx1"/>
                </a:solidFill>
                <a:effectLst/>
                <a:latin typeface="Times New Roman" panose="02020603050405020304" pitchFamily="18" charset="0"/>
                <a:cs typeface="Times New Roman" panose="02020603050405020304" pitchFamily="18" charset="0"/>
              </a:rPr>
            </a:br>
            <a:r>
              <a:rPr lang="en-IN" sz="1600" b="1" i="0" dirty="0">
                <a:solidFill>
                  <a:schemeClr val="tx1"/>
                </a:solidFill>
                <a:effectLst/>
                <a:latin typeface="Times New Roman" panose="02020603050405020304" pitchFamily="18" charset="0"/>
                <a:cs typeface="Times New Roman" panose="02020603050405020304" pitchFamily="18" charset="0"/>
              </a:rPr>
              <a:t>Mutation Tracking</a:t>
            </a:r>
            <a:r>
              <a:rPr lang="en-IN" sz="1600" b="0" i="0" dirty="0">
                <a:solidFill>
                  <a:schemeClr val="tx1"/>
                </a:solidFill>
                <a:effectLst/>
                <a:latin typeface="Times New Roman" panose="02020603050405020304" pitchFamily="18" charset="0"/>
                <a:cs typeface="Times New Roman" panose="02020603050405020304" pitchFamily="18" charset="0"/>
              </a:rPr>
              <a:t>:</a:t>
            </a:r>
            <a:br>
              <a:rPr lang="en-IN" sz="1600" b="0" i="0" dirty="0">
                <a:solidFill>
                  <a:schemeClr val="tx1"/>
                </a:solidFill>
                <a:effectLst/>
                <a:latin typeface="Times New Roman" panose="02020603050405020304" pitchFamily="18" charset="0"/>
                <a:cs typeface="Times New Roman" panose="02020603050405020304" pitchFamily="18" charset="0"/>
              </a:rPr>
            </a:br>
            <a:r>
              <a:rPr lang="en-IN" sz="1600" b="0" i="0" dirty="0">
                <a:solidFill>
                  <a:schemeClr val="tx1"/>
                </a:solidFill>
                <a:effectLst/>
                <a:latin typeface="Times New Roman" panose="02020603050405020304" pitchFamily="18" charset="0"/>
                <a:cs typeface="Times New Roman" panose="02020603050405020304" pitchFamily="18" charset="0"/>
              </a:rPr>
              <a:t>The </a:t>
            </a:r>
            <a:r>
              <a:rPr lang="en-IN" sz="1600" b="0" i="0" dirty="0" err="1">
                <a:solidFill>
                  <a:schemeClr val="tx1"/>
                </a:solidFill>
                <a:effectLst/>
                <a:latin typeface="Times New Roman" panose="02020603050405020304" pitchFamily="18" charset="0"/>
                <a:cs typeface="Times New Roman" panose="02020603050405020304" pitchFamily="18" charset="0"/>
              </a:rPr>
              <a:t>mutation_count</a:t>
            </a:r>
            <a:r>
              <a:rPr lang="en-IN" sz="1600" b="0" i="0" dirty="0">
                <a:solidFill>
                  <a:schemeClr val="tx1"/>
                </a:solidFill>
                <a:effectLst/>
                <a:latin typeface="Times New Roman" panose="02020603050405020304" pitchFamily="18" charset="0"/>
                <a:cs typeface="Times New Roman" panose="02020603050405020304" pitchFamily="18" charset="0"/>
              </a:rPr>
              <a:t> and </a:t>
            </a:r>
            <a:r>
              <a:rPr lang="en-IN" sz="1600" b="0" i="0" dirty="0" err="1">
                <a:solidFill>
                  <a:schemeClr val="tx1"/>
                </a:solidFill>
                <a:effectLst/>
                <a:latin typeface="Times New Roman" panose="02020603050405020304" pitchFamily="18" charset="0"/>
                <a:cs typeface="Times New Roman" panose="02020603050405020304" pitchFamily="18" charset="0"/>
              </a:rPr>
              <a:t>mutation_time</a:t>
            </a:r>
            <a:r>
              <a:rPr lang="en-IN" sz="1600" b="0" i="0" dirty="0">
                <a:solidFill>
                  <a:schemeClr val="tx1"/>
                </a:solidFill>
                <a:effectLst/>
                <a:latin typeface="Times New Roman" panose="02020603050405020304" pitchFamily="18" charset="0"/>
                <a:cs typeface="Times New Roman" panose="02020603050405020304" pitchFamily="18" charset="0"/>
              </a:rPr>
              <a:t> variables track the virus's mutation within an individual, impacting the infection and recovery processes.</a:t>
            </a:r>
            <a:br>
              <a:rPr lang="en-IN" sz="1600" b="0" i="0" dirty="0">
                <a:solidFill>
                  <a:schemeClr val="tx1"/>
                </a:solidFill>
                <a:effectLst/>
                <a:latin typeface="Times New Roman" panose="02020603050405020304" pitchFamily="18" charset="0"/>
                <a:cs typeface="Times New Roman" panose="02020603050405020304" pitchFamily="18" charset="0"/>
              </a:rPr>
            </a:br>
            <a:r>
              <a:rPr lang="en-IN" sz="1600" b="1" i="0" dirty="0">
                <a:solidFill>
                  <a:schemeClr val="tx1"/>
                </a:solidFill>
                <a:effectLst/>
                <a:latin typeface="Times New Roman" panose="02020603050405020304" pitchFamily="18" charset="0"/>
                <a:cs typeface="Times New Roman" panose="02020603050405020304" pitchFamily="18" charset="0"/>
              </a:rPr>
              <a:t>Travel and Source Tracking</a:t>
            </a:r>
            <a:r>
              <a:rPr lang="en-IN" sz="1600" b="0" i="0" dirty="0">
                <a:solidFill>
                  <a:schemeClr val="tx1"/>
                </a:solidFill>
                <a:effectLst/>
                <a:latin typeface="Times New Roman" panose="02020603050405020304" pitchFamily="18" charset="0"/>
                <a:cs typeface="Times New Roman" panose="02020603050405020304" pitchFamily="18" charset="0"/>
              </a:rPr>
              <a:t>:</a:t>
            </a:r>
            <a:br>
              <a:rPr lang="en-IN" sz="1600" b="0" i="0" dirty="0">
                <a:solidFill>
                  <a:schemeClr val="tx1"/>
                </a:solidFill>
                <a:effectLst/>
                <a:latin typeface="Times New Roman" panose="02020603050405020304" pitchFamily="18" charset="0"/>
                <a:cs typeface="Times New Roman" panose="02020603050405020304" pitchFamily="18" charset="0"/>
              </a:rPr>
            </a:br>
            <a:r>
              <a:rPr lang="en-IN" sz="1600" b="0" i="0" dirty="0">
                <a:solidFill>
                  <a:schemeClr val="tx1"/>
                </a:solidFill>
                <a:effectLst/>
                <a:latin typeface="Times New Roman" panose="02020603050405020304" pitchFamily="18" charset="0"/>
                <a:cs typeface="Times New Roman" panose="02020603050405020304" pitchFamily="18" charset="0"/>
              </a:rPr>
              <a:t>The source variable indicates whether the individual is the original source of infection, and the travel() method simulates movement, potentially changing their source status.</a:t>
            </a:r>
            <a:br>
              <a:rPr lang="en-IN" sz="1600" b="0" i="0" dirty="0">
                <a:solidFill>
                  <a:schemeClr val="tx1"/>
                </a:solidFill>
                <a:effectLst/>
                <a:latin typeface="Times New Roman" panose="02020603050405020304" pitchFamily="18" charset="0"/>
                <a:cs typeface="Times New Roman" panose="02020603050405020304" pitchFamily="18" charset="0"/>
              </a:rPr>
            </a:br>
            <a:br>
              <a:rPr lang="en-IN" sz="1600" b="0" i="0" dirty="0">
                <a:solidFill>
                  <a:schemeClr val="tx1"/>
                </a:solidFill>
                <a:latin typeface="Times New Roman" panose="02020603050405020304" pitchFamily="18" charset="0"/>
                <a:cs typeface="Times New Roman" panose="02020603050405020304" pitchFamily="18" charset="0"/>
                <a:sym typeface="Arial"/>
              </a:rPr>
            </a:br>
            <a:br>
              <a:rPr lang="en-IN" sz="1600" b="0" i="0" dirty="0">
                <a:latin typeface="Times New Roman"/>
                <a:ea typeface="Times New Roman"/>
                <a:cs typeface="Times New Roman"/>
                <a:sym typeface="Times New Roman"/>
              </a:rPr>
            </a:br>
            <a:br>
              <a:rPr lang="en-IN" sz="1600" dirty="0">
                <a:latin typeface="Times New Roman"/>
                <a:ea typeface="Times New Roman"/>
                <a:cs typeface="Times New Roman"/>
                <a:sym typeface="Times New Roman"/>
              </a:rPr>
            </a:br>
            <a:endParaRPr sz="1600" dirty="0">
              <a:latin typeface="Times New Roman"/>
              <a:ea typeface="Times New Roman"/>
              <a:cs typeface="Times New Roman"/>
              <a:sym typeface="Times New Roman"/>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92</TotalTime>
  <Words>2475</Words>
  <Application>Microsoft Office PowerPoint</Application>
  <PresentationFormat>Widescreen</PresentationFormat>
  <Paragraphs>49</Paragraphs>
  <Slides>23</Slides>
  <Notes>22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23</vt:i4>
      </vt:variant>
    </vt:vector>
  </HeadingPairs>
  <TitlesOfParts>
    <vt:vector size="31" baseType="lpstr">
      <vt:lpstr>Söhne</vt:lpstr>
      <vt:lpstr>Arial</vt:lpstr>
      <vt:lpstr>Calibri</vt:lpstr>
      <vt:lpstr>Consolas</vt:lpstr>
      <vt:lpstr>Corbel</vt:lpstr>
      <vt:lpstr>Century Gothic</vt:lpstr>
      <vt:lpstr>Times New Roman</vt:lpstr>
      <vt:lpstr>Simple Light</vt:lpstr>
      <vt:lpstr>Infectious Disease Spread Model</vt:lpstr>
      <vt:lpstr>Abstract 1. Introduction 2. Core Components of the Disease Spread Simulation 3. Parameters and Configuration 4. Individual Class 5. Population Class 6. Main simulation loop 7. Output 8. Visual Outputs 9. Conclusion</vt:lpstr>
      <vt:lpstr>PowerPoint Presentation</vt:lpstr>
      <vt:lpstr>Core Components of the Disease Spread Simulation 1. Main Program (disease.cpp): Role: Serves as the backbone of the simulation, orchestrating the overall process. Functions: Reads and interprets the simulation parameters from parameters.txt. Initializes the simulation environment, including the population. Manages the simulation loop, updating the state of the population at each time step. Records the simulation results into simulation_output.csv for subsequent analysis. 2. The Population Class: Role: Represents the collective group of individuals within the simulation. Functions: Manages a dynamic array of Individual objects, each representing a person in the simulated population. Handles the interactions between individuals, such as disease transmission, recovery, and vaccination. Provides aggregated data about the population's state (e.g., number of infected, recovered individuals). 3. The Individual Class: Role: Models the state and behavior of a single person in the population. Functions: Maintains personal attributes like health state (susceptible, infected, recovered, etc.), social activity level, and vaccination status. Responds to the simulation's environmental factors, such as infection risk and recovery chances. Can undergo state changes based on interactions and interventions within the simulation.</vt:lpstr>
      <vt:lpstr>The Main Simulation Loop (main.cpp)  Introduction to main.cpp: Acts as the central hub of the simulation, controlling the flow and execution of the  entire process. Orchestrates the interactions between different components of the simulation.  Flow of the Main Program: Reading Parameters: main.cpp starts by reading the simulation parameters from  parameters.txt. These parameters include population size, infection rate, recovery rate, vaccination  rate, and others, defining the simulation's initial conditions. Initializing the Population: With the read parameters, main.cpp initializes a  Population object, creating a simulated environment. It sets up the initial state of each individual in the population  (susceptible, infected, etc.). Running the Simulation Steps: The program enters a loop, running for the total  number of steps defined in the parameters (totalSteps). In each step, it invokes the updatePopulationState method to simulate disease  spread and recovery. If applicable, it applies specific strategies like vaccinateHighRisk or  vaccinateSociallyActive. Outputting Results: After each step, main.cpp outputs the current state of the population to simulation_output.csv. This data includes the number of susceptible, infected, recovered, vaccinated, and dead individuals at each step. </vt:lpstr>
      <vt:lpstr>Parameters and Configuration  Introduction to parameters.txt: The parameters.txt file sets critical parameters that guide the dynamics of the simulation. Each parameter plays a specific role in shaping the simulated epidemic.  Details of Each Parameter Used: populationSize = 1000: This indicates the total number of individuals in the population being considered for the simulation. infectionRate = 0.01: This is the rate at which the disease spreads. It means that in each time step (day, week, etc., depending on the model), 1% of the susceptible (not yet infected) population will contract the disease. initialInfectionRate = 0.001: This suggests that initially, 0.1% of the population is infected. In a population of 1000, this would mean 1 individual is initially infected (0.001 x 1000 = 1). recoveryRate = 0.05: This is the rate at which infected individuals recover from the disease. In each time step, 5% of the currently infected population will recover. vaccinationRate = 0.02: This implies that 2% of the susceptible population is vaccinated against the disease in each time step. Vaccinated individuals are typically considered immune and no longer susceptible to infection. dieRate = 0.003: This is the mortality rate of the disease. It means that 0.3% of the currently infected population will die in each time step.   Impact of Parameters on the Simulation: These parameters collectively determine how the disease outbreak unfolds and is managed within the simulation. Adjusting these values can simulate a wide range of epidemiological conditions and intervention strategies.  </vt:lpstr>
      <vt:lpstr>Testing Different Parameter Sets in the Simulation  Introduction: The simulation program is designed to accept different parameter files through command line arguments. This feature allows for easy testing of various scenarios by changing parameters without altering the code.  Steps to Test with Different Parameter Files: Prepare Multiple Parameter Files: Create various parameter files, each with a unique set of simulation parameters  (e.g., parameters_set1.txt, parameters_set2.txt).  Compile the Simulation Program: Makefile- to compile the project  Run the Simulation with Different Parameter Files: Use the command line to run the simulation with each parameter file. ./main covid.txr, ./main lowinfection.txt, ./main longterm.txt  </vt:lpstr>
      <vt:lpstr>The Individual Class Introduction to the Individual Class: Purpose: Represents a single entity within a population in a disease simulation model. Functionality: Essential for simulating and tracking the behavior and status of each person as they interact with the disease and potential interventions. States of an Individual: Susceptible: Not infected but at risk of infection. Infected: Currently has the disease and can transmit it to others. Recovered: Has recovered from the infection and is no longer contagious. May or may not be susceptible to reinfection depending on the disease model. Vaccinated: Has received a vaccine and is presumed to have immunity against the disease. Dead: Has died due to the disease.  </vt:lpstr>
      <vt:lpstr>Key Methods and Their Functions: infection(double infectionRate, Individual &amp;sick_individual): Updates the individual's state to Infected based on the infection rate and interaction with a sick individual. Accounts for the virus's mutation through the mutation_count attribute. recover(double recoveryRate): Changes an Infected individual's state to Recovered based on a given recovery rate. Updates the recover_level to represent immunity against certain levels of virus  mutation. vaccinate(): Modifies the state of a Susceptible or Recovered individual to Vaccinated, simulating  the effect of vaccination. Important for modeling the impact of vaccination campaigns on disease dynamics. die(): Transitions the state to Dead for an individual, affecting the counts of Infected and  Died in the population. Additional Features: Social Activity Level: Each individual has a socialActivityLevel that determines the number of contacts they  have, affecting the spread of the disease. Mutation Tracking: The mutation_count and mutation_time variables track the virus's mutation within an individual, impacting the infection and recovery processes. Travel and Source Tracking: The source variable indicates whether the individual is the original source of infection, and the travel() method simulates movement, potentially changing their source status.    </vt:lpstr>
      <vt:lpstr>Orchestrating the Simulation – The Population Class Introduction to the Population Class: Represents the entire group of individuals in the simulation. Responsible for managing the collective state and dynamics of the population. Key Responsibilities of the Population Class: Tracks the number and state of individuals (e.g., susceptible, infected,  recovered). Simulates interactions among individuals that lead to disease spread or containment. Applies global interventions like vaccinations and monitors their impact. </vt:lpstr>
      <vt:lpstr>Key Methods: Population::contagion()  Firstly, to ensure the authenticity of the stimulation, the population class includes different regions. The virus starts in a particular region, spreads locally, and there is a small probability of individuals traveling to other regions  The virus transmission in a specific region adopts a conservative simulation method: each infected individual's contacts are stored in a set, simulating the transmission among individuals.  There is also a small probability for individuals to travel between different regions, thereby causing the virus to spread from one region to another.  </vt:lpstr>
      <vt:lpstr>Key Methods: Population::mutation()  After multiple transmissions of the virus, it mutates, resulting in individuals who previously had some immunity being directly infected.    However, individuals who have been vaccinated will be immune to all strains of the virus.  To achieve this, we need to continuously update the number of transmissions during the infection process, and calculate the immunity level during the recovery. </vt:lpstr>
      <vt:lpstr>Key Methods: Population::OutPutPopulationStates()   To make the output more effective, it's necessary to calculate the number of individuals in each state during every instance of infection, recovery, or travel.  In addition, because various situations span across both the 'individual' and 'population' classes, I have placed these counting variables within the 'state' class. I have transformed the variables into 'static' and used two classes to inherit, employing 'assert' to continuously monitor the accuracy of the data. </vt:lpstr>
      <vt:lpstr>Some details:  Due to some constant variables within 'individual', when copying an individual, I need to redefine the '=' symbol.  When simulating the interaction between individuals, there's a need to delete data from vectors at certain times. To avoid the O(n) time complexity, I consistently maintain the index of the data and store it. I use 'assert' to ensure correctness every time. </vt:lpstr>
      <vt:lpstr>Learned:  Remember, modifying a vector while iterating over it can be problematic in C++, and using index-based iteration in this scenario helps to sidestep that problem.     </vt:lpstr>
      <vt:lpstr>Output Data Analysis  Structure of Result.m: The result.m file records the state of the simulation at each time step. Typical structure includes: Days: Marks the specific days in the simulation. Susceptible Count: Number of individuals not yet infected. Infected Count: Number of currently infected individuals. Recovered Count: Individuals who have recovered from the infection. Vaccinated Count: (If applicable) Number of vaccinated individuals. Dead Count: Total fatalities due to the disease.  </vt:lpstr>
      <vt:lpstr>Output Visualization  Overview: This part of the presentation focuses on how the simulation output is visualized. Using Python libraries: numpy, matplotlib.pyplot, and pandas for data handling and visualization. Interactive visualization using ipywidgets. Visualization Script Features: Data Reading: The script uses pandas to read the result.m file, which contains  the time step data of the population. Interactive Plotting: With matplotlib, the script creates bar charts showing the count  of Susceptible, Infected, Recovered, Vaccinated, Dead, and New Infections at each time step. Interactivity: Using ipywidgets, the script allows users to adjust a slider to view data  for different time steps.   </vt:lpstr>
      <vt:lpstr>PowerPoint Presentation</vt:lpstr>
      <vt:lpstr>PowerPoint Presentation</vt:lpstr>
      <vt:lpstr>PowerPoint Presentation</vt:lpstr>
      <vt:lpstr>PowerPoint Presentation</vt:lpstr>
      <vt:lpstr>Conclusion: This simulation serves as a powerful tool in understanding the complexities of disease spread. Its significance lies not only in its ability to model current scenarios but also in its potential to predict and plan for future outbreaks. The insights gained can guide public health policies and emergency response strategies, making it an invaluable asset in global health management. Future iterations of the simulation could incorporate more complex dynamics, explore different disease models, or adapt to emerging epidemiological data, continually enhancing its applicability and accuracy.  </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Infectious Disease Spread Model</dc:title>
  <cp:lastModifiedBy>qiankun nie</cp:lastModifiedBy>
  <cp:revision>5</cp:revision>
  <dcterms:modified xsi:type="dcterms:W3CDTF">2023-12-08T04:56:09Z</dcterms:modified>
</cp:coreProperties>
</file>